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8229600" cx="14630400"/>
  <p:notesSz cx="8229600" cy="14630400"/>
  <p:embeddedFontLst>
    <p:embeddedFont>
      <p:font typeface="Inconsolata"/>
      <p:regular r:id="rId18"/>
      <p:bold r:id="rId19"/>
    </p:embeddedFont>
    <p:embeddedFont>
      <p:font typeface="Montserrat Black"/>
      <p:bold r:id="rId20"/>
      <p:boldItalic r:id="rId21"/>
    </p:embeddedFont>
    <p:embeddedFont>
      <p:font typeface="Montserrat"/>
      <p:regular r:id="rId22"/>
      <p:bold r:id="rId23"/>
      <p:italic r:id="rId24"/>
      <p:boldItalic r:id="rId25"/>
    </p:embeddedFont>
    <p:embeddedFont>
      <p:font typeface="Montserrat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lack-bold.fntdata"/><Relationship Id="rId22" Type="http://schemas.openxmlformats.org/officeDocument/2006/relationships/font" Target="fonts/Montserrat-regular.fntdata"/><Relationship Id="rId21" Type="http://schemas.openxmlformats.org/officeDocument/2006/relationships/font" Target="fonts/MontserratBlack-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Light-regular.fntdata"/><Relationship Id="rId25" Type="http://schemas.openxmlformats.org/officeDocument/2006/relationships/font" Target="fonts/Montserrat-boldItalic.fntdata"/><Relationship Id="rId28" Type="http://schemas.openxmlformats.org/officeDocument/2006/relationships/font" Target="fonts/MontserratLight-italic.fntdata"/><Relationship Id="rId27" Type="http://schemas.openxmlformats.org/officeDocument/2006/relationships/font" Target="fonts/Montserrat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Light-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Inconsolata-bold.fntdata"/><Relationship Id="rId18" Type="http://schemas.openxmlformats.org/officeDocument/2006/relationships/font" Target="fonts/Inconsolat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a56fb41200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a56fb41200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3a56fb41200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sp>
        <p:nvSpPr>
          <p:cNvPr id="55" name="Google Shape;55;p13"/>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8" name="Shape 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1.jpg"/><Relationship Id="rId5"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40.png"/><Relationship Id="rId5"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5" name="Google Shape;65;p15"/>
          <p:cNvSpPr/>
          <p:nvPr/>
        </p:nvSpPr>
        <p:spPr>
          <a:xfrm>
            <a:off x="6280190" y="2559487"/>
            <a:ext cx="7556421" cy="1860233"/>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51617"/>
              </a:buClr>
              <a:buSzPts val="3900"/>
              <a:buFont typeface="Montserrat Black"/>
              <a:buNone/>
            </a:pPr>
            <a:r>
              <a:rPr b="1" i="0" lang="en-US" sz="3900" u="none" cap="none" strike="noStrike">
                <a:solidFill>
                  <a:srgbClr val="151617"/>
                </a:solidFill>
                <a:latin typeface="Montserrat Black"/>
                <a:ea typeface="Montserrat Black"/>
                <a:cs typeface="Montserrat Black"/>
                <a:sym typeface="Montserrat Black"/>
              </a:rPr>
              <a:t>HydeGraph - Cultural Network Recommenders for Hyderabad</a:t>
            </a:r>
            <a:endParaRPr b="0" i="0" sz="3900" u="none" cap="none" strike="noStrike"/>
          </a:p>
        </p:txBody>
      </p:sp>
      <p:sp>
        <p:nvSpPr>
          <p:cNvPr id="66" name="Google Shape;66;p15"/>
          <p:cNvSpPr/>
          <p:nvPr/>
        </p:nvSpPr>
        <p:spPr>
          <a:xfrm>
            <a:off x="6280190" y="4717375"/>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1" i="0" lang="en-US" sz="1550" u="none" cap="none" strike="noStrike">
                <a:solidFill>
                  <a:srgbClr val="151617"/>
                </a:solidFill>
                <a:latin typeface="Inconsolata"/>
                <a:ea typeface="Inconsolata"/>
                <a:cs typeface="Inconsolata"/>
                <a:sym typeface="Inconsolata"/>
              </a:rPr>
              <a:t>Rudra Choudhary</a:t>
            </a:r>
            <a:r>
              <a:rPr b="0" i="0" lang="en-US" sz="1550" u="none" cap="none" strike="noStrike">
                <a:solidFill>
                  <a:srgbClr val="151617"/>
                </a:solidFill>
                <a:latin typeface="Inconsolata"/>
                <a:ea typeface="Inconsolata"/>
                <a:cs typeface="Inconsolata"/>
                <a:sym typeface="Inconsolata"/>
              </a:rPr>
              <a:t> (Roll No: 2024121012)</a:t>
            </a:r>
            <a:endParaRPr b="0" i="0" sz="1550" u="none" cap="none" strike="noStrike">
              <a:solidFill>
                <a:srgbClr val="151617"/>
              </a:solidFill>
              <a:latin typeface="Inconsolata"/>
              <a:ea typeface="Inconsolata"/>
              <a:cs typeface="Inconsolata"/>
              <a:sym typeface="Inconsolata"/>
            </a:endParaRPr>
          </a:p>
          <a:p>
            <a:pPr indent="0" lvl="0" marL="0" marR="0" rtl="0" algn="l">
              <a:lnSpc>
                <a:spcPct val="161290"/>
              </a:lnSpc>
              <a:spcBef>
                <a:spcPts val="0"/>
              </a:spcBef>
              <a:spcAft>
                <a:spcPts val="0"/>
              </a:spcAft>
              <a:buClr>
                <a:srgbClr val="151617"/>
              </a:buClr>
              <a:buSzPts val="1550"/>
              <a:buFont typeface="Inconsolata"/>
              <a:buNone/>
            </a:pPr>
            <a:r>
              <a:rPr b="1" i="0" lang="en-US" sz="1550" u="none" cap="none" strike="noStrike">
                <a:solidFill>
                  <a:srgbClr val="151617"/>
                </a:solidFill>
                <a:latin typeface="Inconsolata"/>
                <a:ea typeface="Inconsolata"/>
                <a:cs typeface="Inconsolata"/>
                <a:sym typeface="Inconsolata"/>
              </a:rPr>
              <a:t>Saiyam Jain</a:t>
            </a:r>
            <a:r>
              <a:rPr b="0" i="0" lang="en-US" sz="1550" u="none" cap="none" strike="noStrike">
                <a:solidFill>
                  <a:srgbClr val="151617"/>
                </a:solidFill>
                <a:latin typeface="Inconsolata"/>
                <a:ea typeface="Inconsolata"/>
                <a:cs typeface="Inconsolata"/>
                <a:sym typeface="Inconsolata"/>
              </a:rPr>
              <a:t> (Roll No: 2023101135)</a:t>
            </a:r>
            <a:endParaRPr b="0" i="0" sz="1550" u="none" cap="none" strike="noStrike">
              <a:solidFill>
                <a:srgbClr val="151617"/>
              </a:solidFill>
              <a:latin typeface="Inconsolata"/>
              <a:ea typeface="Inconsolata"/>
              <a:cs typeface="Inconsolata"/>
              <a:sym typeface="Inconsolata"/>
            </a:endParaRPr>
          </a:p>
          <a:p>
            <a:pPr indent="0" lvl="0" marL="0" marR="0" rtl="0" algn="l">
              <a:lnSpc>
                <a:spcPct val="161290"/>
              </a:lnSpc>
              <a:spcBef>
                <a:spcPts val="0"/>
              </a:spcBef>
              <a:spcAft>
                <a:spcPts val="0"/>
              </a:spcAft>
              <a:buClr>
                <a:srgbClr val="151617"/>
              </a:buClr>
              <a:buSzPts val="1550"/>
              <a:buFont typeface="Inconsolata"/>
              <a:buNone/>
            </a:pPr>
            <a:r>
              <a:rPr b="1" i="0" lang="en-US" sz="1550" u="none" cap="none" strike="noStrike">
                <a:solidFill>
                  <a:srgbClr val="151617"/>
                </a:solidFill>
                <a:latin typeface="Inconsolata"/>
                <a:ea typeface="Inconsolata"/>
                <a:cs typeface="Inconsolata"/>
                <a:sym typeface="Inconsolata"/>
              </a:rPr>
              <a:t>Sohan Thummala</a:t>
            </a:r>
            <a:r>
              <a:rPr b="0" i="0" lang="en-US" sz="1550" u="none" cap="none" strike="noStrike">
                <a:solidFill>
                  <a:srgbClr val="151617"/>
                </a:solidFill>
                <a:latin typeface="Inconsolata"/>
                <a:ea typeface="Inconsolata"/>
                <a:cs typeface="Inconsolata"/>
                <a:sym typeface="Inconsolata"/>
              </a:rPr>
              <a:t> (Roll No: 2023101019)</a:t>
            </a:r>
            <a:endParaRPr b="0" i="0" sz="1550" u="none" cap="none" strike="noStrike"/>
          </a:p>
        </p:txBody>
      </p:sp>
      <p:pic>
        <p:nvPicPr>
          <p:cNvPr id="67" name="Google Shape;67;p15"/>
          <p:cNvPicPr preferRelativeResize="0"/>
          <p:nvPr/>
        </p:nvPicPr>
        <p:blipFill>
          <a:blip r:embed="rId4">
            <a:alphaModFix/>
          </a:blip>
          <a:stretch>
            <a:fillRect/>
          </a:stretch>
        </p:blipFill>
        <p:spPr>
          <a:xfrm>
            <a:off x="11887200" y="7791444"/>
            <a:ext cx="2743200" cy="438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4"/>
          <p:cNvPicPr preferRelativeResize="0"/>
          <p:nvPr/>
        </p:nvPicPr>
        <p:blipFill>
          <a:blip r:embed="rId3">
            <a:alphaModFix/>
          </a:blip>
          <a:stretch>
            <a:fillRect/>
          </a:stretch>
        </p:blipFill>
        <p:spPr>
          <a:xfrm>
            <a:off x="0" y="1348749"/>
            <a:ext cx="14630400" cy="6880851"/>
          </a:xfrm>
          <a:prstGeom prst="rect">
            <a:avLst/>
          </a:prstGeom>
          <a:noFill/>
          <a:ln>
            <a:noFill/>
          </a:ln>
        </p:spPr>
      </p:pic>
      <p:sp>
        <p:nvSpPr>
          <p:cNvPr id="257" name="Google Shape;257;p24"/>
          <p:cNvSpPr/>
          <p:nvPr/>
        </p:nvSpPr>
        <p:spPr>
          <a:xfrm>
            <a:off x="446737" y="587581"/>
            <a:ext cx="4321500" cy="377400"/>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151617"/>
              </a:buClr>
              <a:buSzPts val="2350"/>
              <a:buFont typeface="Montserrat Black"/>
              <a:buNone/>
            </a:pPr>
            <a:r>
              <a:rPr b="1" i="0" lang="en-US" sz="2350" u="none" cap="none" strike="noStrike">
                <a:solidFill>
                  <a:srgbClr val="151617"/>
                </a:solidFill>
                <a:latin typeface="Montserrat Black"/>
                <a:ea typeface="Montserrat Black"/>
                <a:cs typeface="Montserrat Black"/>
                <a:sym typeface="Montserrat Black"/>
              </a:rPr>
              <a:t>HydeGraph Dashboard       </a:t>
            </a:r>
            <a:endParaRPr b="0" i="0" sz="23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p:nvPr/>
        </p:nvSpPr>
        <p:spPr>
          <a:xfrm>
            <a:off x="446737" y="587581"/>
            <a:ext cx="4321500" cy="377400"/>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151617"/>
              </a:buClr>
              <a:buSzPts val="2350"/>
              <a:buFont typeface="Montserrat Black"/>
              <a:buNone/>
            </a:pPr>
            <a:r>
              <a:rPr b="1" i="0" lang="en-US" sz="2350" u="none" cap="none" strike="noStrike">
                <a:solidFill>
                  <a:srgbClr val="151617"/>
                </a:solidFill>
                <a:latin typeface="Montserrat Black"/>
                <a:ea typeface="Montserrat Black"/>
                <a:cs typeface="Montserrat Black"/>
                <a:sym typeface="Montserrat Black"/>
              </a:rPr>
              <a:t>HydeGraph Dashboard       </a:t>
            </a:r>
            <a:endParaRPr b="0" i="0" sz="2350" u="none" cap="none" strike="noStrike"/>
          </a:p>
        </p:txBody>
      </p:sp>
      <p:pic>
        <p:nvPicPr>
          <p:cNvPr id="264" name="Google Shape;264;p25"/>
          <p:cNvPicPr preferRelativeResize="0"/>
          <p:nvPr/>
        </p:nvPicPr>
        <p:blipFill>
          <a:blip r:embed="rId3">
            <a:alphaModFix/>
          </a:blip>
          <a:stretch>
            <a:fillRect/>
          </a:stretch>
        </p:blipFill>
        <p:spPr>
          <a:xfrm>
            <a:off x="12015828" y="7791450"/>
            <a:ext cx="2743200" cy="438150"/>
          </a:xfrm>
          <a:prstGeom prst="rect">
            <a:avLst/>
          </a:prstGeom>
          <a:noFill/>
          <a:ln>
            <a:noFill/>
          </a:ln>
        </p:spPr>
      </p:pic>
      <p:pic>
        <p:nvPicPr>
          <p:cNvPr id="265" name="Google Shape;265;p25"/>
          <p:cNvPicPr preferRelativeResize="0"/>
          <p:nvPr/>
        </p:nvPicPr>
        <p:blipFill>
          <a:blip r:embed="rId4">
            <a:alphaModFix/>
          </a:blip>
          <a:stretch>
            <a:fillRect/>
          </a:stretch>
        </p:blipFill>
        <p:spPr>
          <a:xfrm>
            <a:off x="0" y="1348725"/>
            <a:ext cx="14630400" cy="68808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p:nvPr/>
        </p:nvSpPr>
        <p:spPr>
          <a:xfrm>
            <a:off x="654129" y="1287780"/>
            <a:ext cx="13322141" cy="26169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SzPts val="1250"/>
              <a:buFont typeface="Arial"/>
              <a:buNone/>
            </a:pPr>
            <a:r>
              <a:t/>
            </a:r>
            <a:endParaRPr b="0" i="0" sz="1250" u="none" cap="none" strike="noStrike"/>
          </a:p>
        </p:txBody>
      </p:sp>
      <p:sp>
        <p:nvSpPr>
          <p:cNvPr id="272" name="Google Shape;272;p26"/>
          <p:cNvSpPr/>
          <p:nvPr/>
        </p:nvSpPr>
        <p:spPr>
          <a:xfrm>
            <a:off x="654129" y="8235315"/>
            <a:ext cx="13322141" cy="26169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SzPts val="1250"/>
              <a:buFont typeface="Arial"/>
              <a:buNone/>
            </a:pPr>
            <a:r>
              <a:t/>
            </a:r>
            <a:endParaRPr b="0" i="0" sz="1250" u="none" cap="none" strike="noStrike"/>
          </a:p>
        </p:txBody>
      </p:sp>
      <p:pic>
        <p:nvPicPr>
          <p:cNvPr id="273" name="Google Shape;273;p26"/>
          <p:cNvPicPr preferRelativeResize="0"/>
          <p:nvPr/>
        </p:nvPicPr>
        <p:blipFill>
          <a:blip r:embed="rId3">
            <a:alphaModFix/>
          </a:blip>
          <a:stretch>
            <a:fillRect/>
          </a:stretch>
        </p:blipFill>
        <p:spPr>
          <a:xfrm>
            <a:off x="5802034" y="152400"/>
            <a:ext cx="2743200" cy="438150"/>
          </a:xfrm>
          <a:prstGeom prst="rect">
            <a:avLst/>
          </a:prstGeom>
          <a:noFill/>
          <a:ln>
            <a:noFill/>
          </a:ln>
        </p:spPr>
      </p:pic>
      <p:pic>
        <p:nvPicPr>
          <p:cNvPr id="274" name="Google Shape;274;p26"/>
          <p:cNvPicPr preferRelativeResize="0"/>
          <p:nvPr/>
        </p:nvPicPr>
        <p:blipFill>
          <a:blip r:embed="rId3">
            <a:alphaModFix/>
          </a:blip>
          <a:stretch>
            <a:fillRect/>
          </a:stretch>
        </p:blipFill>
        <p:spPr>
          <a:xfrm>
            <a:off x="11887200" y="7791450"/>
            <a:ext cx="2743200" cy="438150"/>
          </a:xfrm>
          <a:prstGeom prst="rect">
            <a:avLst/>
          </a:prstGeom>
          <a:noFill/>
          <a:ln>
            <a:noFill/>
          </a:ln>
        </p:spPr>
      </p:pic>
      <p:pic>
        <p:nvPicPr>
          <p:cNvPr id="275" name="Google Shape;275;p26"/>
          <p:cNvPicPr preferRelativeResize="0"/>
          <p:nvPr/>
        </p:nvPicPr>
        <p:blipFill>
          <a:blip r:embed="rId3">
            <a:alphaModFix/>
          </a:blip>
          <a:stretch>
            <a:fillRect/>
          </a:stretch>
        </p:blipFill>
        <p:spPr>
          <a:xfrm>
            <a:off x="12015828" y="7791450"/>
            <a:ext cx="2743200" cy="438150"/>
          </a:xfrm>
          <a:prstGeom prst="rect">
            <a:avLst/>
          </a:prstGeom>
          <a:noFill/>
          <a:ln>
            <a:noFill/>
          </a:ln>
        </p:spPr>
      </p:pic>
      <p:pic>
        <p:nvPicPr>
          <p:cNvPr id="276" name="Google Shape;276;p26"/>
          <p:cNvPicPr preferRelativeResize="0"/>
          <p:nvPr/>
        </p:nvPicPr>
        <p:blipFill>
          <a:blip r:embed="rId4">
            <a:alphaModFix/>
          </a:blip>
          <a:stretch>
            <a:fillRect/>
          </a:stretch>
        </p:blipFill>
        <p:spPr>
          <a:xfrm>
            <a:off x="5908775" y="0"/>
            <a:ext cx="8721625" cy="4494251"/>
          </a:xfrm>
          <a:prstGeom prst="rect">
            <a:avLst/>
          </a:prstGeom>
          <a:noFill/>
          <a:ln>
            <a:noFill/>
          </a:ln>
        </p:spPr>
      </p:pic>
      <p:pic>
        <p:nvPicPr>
          <p:cNvPr id="277" name="Google Shape;277;p26"/>
          <p:cNvPicPr preferRelativeResize="0"/>
          <p:nvPr/>
        </p:nvPicPr>
        <p:blipFill>
          <a:blip r:embed="rId5">
            <a:alphaModFix/>
          </a:blip>
          <a:stretch>
            <a:fillRect/>
          </a:stretch>
        </p:blipFill>
        <p:spPr>
          <a:xfrm>
            <a:off x="5908775" y="4406423"/>
            <a:ext cx="8721624" cy="3823178"/>
          </a:xfrm>
          <a:prstGeom prst="rect">
            <a:avLst/>
          </a:prstGeom>
          <a:noFill/>
          <a:ln>
            <a:noFill/>
          </a:ln>
        </p:spPr>
      </p:pic>
      <p:sp>
        <p:nvSpPr>
          <p:cNvPr id="278" name="Google Shape;278;p26"/>
          <p:cNvSpPr/>
          <p:nvPr/>
        </p:nvSpPr>
        <p:spPr>
          <a:xfrm>
            <a:off x="446737" y="587581"/>
            <a:ext cx="4321500" cy="377400"/>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151617"/>
              </a:buClr>
              <a:buSzPts val="2350"/>
              <a:buFont typeface="Montserrat Black"/>
              <a:buNone/>
            </a:pPr>
            <a:r>
              <a:rPr b="1" i="0" lang="en-US" sz="2350" u="none" cap="none" strike="noStrike">
                <a:solidFill>
                  <a:srgbClr val="151617"/>
                </a:solidFill>
                <a:latin typeface="Montserrat Black"/>
                <a:ea typeface="Montserrat Black"/>
                <a:cs typeface="Montserrat Black"/>
                <a:sym typeface="Montserrat Black"/>
              </a:rPr>
              <a:t>HydeGraph Dashboard       </a:t>
            </a:r>
            <a:endParaRPr b="0" i="0" sz="2350" u="none" cap="none" strike="noStrike"/>
          </a:p>
        </p:txBody>
      </p:sp>
      <p:pic>
        <p:nvPicPr>
          <p:cNvPr id="279" name="Google Shape;279;p26"/>
          <p:cNvPicPr preferRelativeResize="0"/>
          <p:nvPr/>
        </p:nvPicPr>
        <p:blipFill>
          <a:blip r:embed="rId6">
            <a:alphaModFix/>
          </a:blip>
          <a:stretch>
            <a:fillRect/>
          </a:stretch>
        </p:blipFill>
        <p:spPr>
          <a:xfrm>
            <a:off x="0" y="2404700"/>
            <a:ext cx="5908774" cy="3648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7"/>
          <p:cNvSpPr/>
          <p:nvPr/>
        </p:nvSpPr>
        <p:spPr>
          <a:xfrm>
            <a:off x="793790" y="1326356"/>
            <a:ext cx="7556421" cy="49615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7800"/>
              <a:buFont typeface="Montserrat Black"/>
              <a:buNone/>
            </a:pPr>
            <a:r>
              <a:rPr b="1" i="0" lang="en-US" sz="7800" u="none" cap="none" strike="noStrike">
                <a:solidFill>
                  <a:srgbClr val="151617"/>
                </a:solidFill>
                <a:latin typeface="Montserrat Black"/>
                <a:ea typeface="Montserrat Black"/>
                <a:cs typeface="Montserrat Black"/>
                <a:sym typeface="Montserrat Black"/>
              </a:rPr>
              <a:t>Now, let's dive into the </a:t>
            </a:r>
            <a:r>
              <a:rPr b="1" i="0" lang="en-US" sz="7800" u="none" cap="none" strike="noStrike">
                <a:solidFill>
                  <a:srgbClr val="007BFF"/>
                </a:solidFill>
                <a:latin typeface="Montserrat Black"/>
                <a:ea typeface="Montserrat Black"/>
                <a:cs typeface="Montserrat Black"/>
                <a:sym typeface="Montserrat Black"/>
              </a:rPr>
              <a:t>ACTUAL DEMO</a:t>
            </a:r>
            <a:r>
              <a:rPr b="1" i="0" lang="en-US" sz="7800" u="none" cap="none" strike="noStrike">
                <a:solidFill>
                  <a:srgbClr val="151617"/>
                </a:solidFill>
                <a:latin typeface="Montserrat Black"/>
                <a:ea typeface="Montserrat Black"/>
                <a:cs typeface="Montserrat Black"/>
                <a:sym typeface="Montserrat Black"/>
              </a:rPr>
              <a:t> !</a:t>
            </a:r>
            <a:endParaRPr b="0" i="0" sz="7800" u="none" cap="none" strike="noStrike"/>
          </a:p>
        </p:txBody>
      </p:sp>
      <p:sp>
        <p:nvSpPr>
          <p:cNvPr id="286" name="Google Shape;286;p27"/>
          <p:cNvSpPr/>
          <p:nvPr/>
        </p:nvSpPr>
        <p:spPr>
          <a:xfrm>
            <a:off x="793790" y="6585585"/>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SzPts val="1550"/>
              <a:buFont typeface="Arial"/>
              <a:buNone/>
            </a:pPr>
            <a:r>
              <a:t/>
            </a:r>
            <a:endParaRPr b="0" i="0" sz="1550" u="none" cap="none" strike="noStrike"/>
          </a:p>
        </p:txBody>
      </p:sp>
      <p:pic>
        <p:nvPicPr>
          <p:cNvPr id="287" name="Google Shape;287;p27"/>
          <p:cNvPicPr preferRelativeResize="0"/>
          <p:nvPr/>
        </p:nvPicPr>
        <p:blipFill>
          <a:blip r:embed="rId3">
            <a:alphaModFix/>
          </a:blip>
          <a:stretch>
            <a:fillRect/>
          </a:stretch>
        </p:blipFill>
        <p:spPr>
          <a:xfrm>
            <a:off x="11887211" y="7791450"/>
            <a:ext cx="2743200" cy="438150"/>
          </a:xfrm>
          <a:prstGeom prst="rect">
            <a:avLst/>
          </a:prstGeom>
          <a:noFill/>
          <a:ln>
            <a:noFill/>
          </a:ln>
        </p:spPr>
      </p:pic>
      <p:pic>
        <p:nvPicPr>
          <p:cNvPr id="288" name="Google Shape;288;p27"/>
          <p:cNvPicPr preferRelativeResize="0"/>
          <p:nvPr/>
        </p:nvPicPr>
        <p:blipFill>
          <a:blip r:embed="rId4">
            <a:alphaModFix/>
          </a:blip>
          <a:stretch>
            <a:fillRect/>
          </a:stretch>
        </p:blipFill>
        <p:spPr>
          <a:xfrm>
            <a:off x="8557125" y="1326350"/>
            <a:ext cx="5404650" cy="5576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p:nvPr/>
        </p:nvSpPr>
        <p:spPr>
          <a:xfrm>
            <a:off x="6280202" y="855350"/>
            <a:ext cx="77310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51617"/>
              </a:buClr>
              <a:buSzPts val="3900"/>
              <a:buFont typeface="Montserrat Black"/>
              <a:buNone/>
            </a:pPr>
            <a:r>
              <a:rPr b="1" i="0" lang="en-US" sz="3900" u="none" cap="none" strike="noStrike">
                <a:solidFill>
                  <a:srgbClr val="151617"/>
                </a:solidFill>
                <a:latin typeface="Montserrat Black"/>
                <a:ea typeface="Montserrat Black"/>
                <a:cs typeface="Montserrat Black"/>
                <a:sym typeface="Montserrat Black"/>
              </a:rPr>
              <a:t>Motivation &amp; Objectives</a:t>
            </a:r>
            <a:endParaRPr b="0" i="0" sz="3900" u="none" cap="none" strike="noStrike"/>
          </a:p>
        </p:txBody>
      </p:sp>
      <p:sp>
        <p:nvSpPr>
          <p:cNvPr id="74" name="Google Shape;74;p16"/>
          <p:cNvSpPr/>
          <p:nvPr/>
        </p:nvSpPr>
        <p:spPr>
          <a:xfrm>
            <a:off x="6280190" y="1971437"/>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151617"/>
              </a:buClr>
              <a:buSzPts val="2300"/>
              <a:buFont typeface="Montserrat Black"/>
              <a:buNone/>
            </a:pPr>
            <a:r>
              <a:rPr b="1" i="0" lang="en-US" sz="2300" u="none" cap="none" strike="noStrike">
                <a:solidFill>
                  <a:srgbClr val="151617"/>
                </a:solidFill>
                <a:latin typeface="Montserrat Black"/>
                <a:ea typeface="Montserrat Black"/>
                <a:cs typeface="Montserrat Black"/>
                <a:sym typeface="Montserrat Black"/>
              </a:rPr>
              <a:t>The Goal</a:t>
            </a:r>
            <a:endParaRPr b="0" i="0" sz="2300" u="none" cap="none" strike="noStrike"/>
          </a:p>
        </p:txBody>
      </p:sp>
      <p:sp>
        <p:nvSpPr>
          <p:cNvPr id="75" name="Google Shape;75;p16"/>
          <p:cNvSpPr/>
          <p:nvPr/>
        </p:nvSpPr>
        <p:spPr>
          <a:xfrm>
            <a:off x="6280190" y="2541865"/>
            <a:ext cx="3536156" cy="349293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The goal of this project is to develop a </a:t>
            </a:r>
            <a:r>
              <a:rPr b="1" i="0" lang="en-US" sz="1550" u="none" cap="none" strike="noStrike">
                <a:solidFill>
                  <a:srgbClr val="151617"/>
                </a:solidFill>
                <a:latin typeface="Inconsolata"/>
                <a:ea typeface="Inconsolata"/>
                <a:cs typeface="Inconsolata"/>
                <a:sym typeface="Inconsolata"/>
              </a:rPr>
              <a:t>graph-based recommender system</a:t>
            </a:r>
            <a:r>
              <a:rPr b="0" i="0" lang="en-US" sz="1550" u="none" cap="none" strike="noStrike">
                <a:solidFill>
                  <a:srgbClr val="151617"/>
                </a:solidFill>
                <a:latin typeface="Inconsolata"/>
                <a:ea typeface="Inconsolata"/>
                <a:cs typeface="Inconsolata"/>
                <a:sym typeface="Inconsolata"/>
              </a:rPr>
              <a:t> that captures and highlights the rich cultural landscape of Hyderabad, including its monuments, heritage sites, and iconic food traditions. The system aims to provide meaningful, culturally grounded connections between these entities through a structured network representation.</a:t>
            </a:r>
            <a:endParaRPr b="0" i="0" sz="1550" u="none" cap="none" strike="noStrike"/>
          </a:p>
        </p:txBody>
      </p:sp>
      <p:sp>
        <p:nvSpPr>
          <p:cNvPr id="76" name="Google Shape;76;p16"/>
          <p:cNvSpPr/>
          <p:nvPr/>
        </p:nvSpPr>
        <p:spPr>
          <a:xfrm>
            <a:off x="10308074" y="1971437"/>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151617"/>
              </a:buClr>
              <a:buSzPts val="2300"/>
              <a:buFont typeface="Montserrat Black"/>
              <a:buNone/>
            </a:pPr>
            <a:r>
              <a:rPr b="1" i="0" lang="en-US" sz="2300" u="none" cap="none" strike="noStrike">
                <a:solidFill>
                  <a:srgbClr val="151617"/>
                </a:solidFill>
                <a:latin typeface="Montserrat Black"/>
                <a:ea typeface="Montserrat Black"/>
                <a:cs typeface="Montserrat Black"/>
                <a:sym typeface="Montserrat Black"/>
              </a:rPr>
              <a:t>Our Solution</a:t>
            </a:r>
            <a:endParaRPr b="0" i="0" sz="2300" u="none" cap="none" strike="noStrike"/>
          </a:p>
        </p:txBody>
      </p:sp>
      <p:sp>
        <p:nvSpPr>
          <p:cNvPr id="77" name="Google Shape;77;p16"/>
          <p:cNvSpPr/>
          <p:nvPr/>
        </p:nvSpPr>
        <p:spPr>
          <a:xfrm>
            <a:off x="10308074" y="2541865"/>
            <a:ext cx="353615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We built a system with three key components:</a:t>
            </a:r>
            <a:endParaRPr b="0" i="0" sz="1550" u="none" cap="none" strike="noStrike"/>
          </a:p>
        </p:txBody>
      </p:sp>
      <p:sp>
        <p:nvSpPr>
          <p:cNvPr id="78" name="Google Shape;78;p16"/>
          <p:cNvSpPr/>
          <p:nvPr/>
        </p:nvSpPr>
        <p:spPr>
          <a:xfrm>
            <a:off x="10308074" y="3355538"/>
            <a:ext cx="3536156"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1" i="0" lang="en-US" sz="1550" u="none" cap="none" strike="noStrike">
                <a:solidFill>
                  <a:srgbClr val="151617"/>
                </a:solidFill>
                <a:latin typeface="Inconsolata"/>
                <a:ea typeface="Inconsolata"/>
                <a:cs typeface="Inconsolata"/>
                <a:sym typeface="Inconsolata"/>
              </a:rPr>
              <a:t>Word-Occurrence Network:</a:t>
            </a:r>
            <a:r>
              <a:rPr b="0" i="0" lang="en-US" sz="1550" u="none" cap="none" strike="noStrike">
                <a:solidFill>
                  <a:srgbClr val="151617"/>
                </a:solidFill>
                <a:latin typeface="Inconsolata"/>
                <a:ea typeface="Inconsolata"/>
                <a:cs typeface="Inconsolata"/>
                <a:sym typeface="Inconsolata"/>
              </a:rPr>
              <a:t>Scraped web text to build a co-occurrence graph linking cultural entities.</a:t>
            </a:r>
            <a:endParaRPr b="0" i="0" sz="1550" u="none" cap="none" strike="noStrike"/>
          </a:p>
        </p:txBody>
      </p:sp>
      <p:sp>
        <p:nvSpPr>
          <p:cNvPr id="79" name="Google Shape;79;p16"/>
          <p:cNvSpPr/>
          <p:nvPr/>
        </p:nvSpPr>
        <p:spPr>
          <a:xfrm>
            <a:off x="10308074" y="4695111"/>
            <a:ext cx="3536156"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1" i="0" lang="en-US" sz="1550" u="none" cap="none" strike="noStrike">
                <a:solidFill>
                  <a:srgbClr val="151617"/>
                </a:solidFill>
                <a:latin typeface="Inconsolata"/>
                <a:ea typeface="Inconsolata"/>
                <a:cs typeface="Inconsolata"/>
                <a:sym typeface="Inconsolata"/>
              </a:rPr>
              <a:t>Entity Mapping:</a:t>
            </a:r>
            <a:r>
              <a:rPr b="0" i="0" lang="en-US" sz="1550" u="none" cap="none" strike="noStrike">
                <a:solidFill>
                  <a:srgbClr val="151617"/>
                </a:solidFill>
                <a:latin typeface="Inconsolata"/>
                <a:ea typeface="Inconsolata"/>
                <a:cs typeface="Inconsolata"/>
                <a:sym typeface="Inconsolata"/>
              </a:rPr>
              <a:t>Converted free-form user text into recognized cultural entities.</a:t>
            </a:r>
            <a:endParaRPr b="0" i="0" sz="1550" u="none" cap="none" strike="noStrike"/>
          </a:p>
        </p:txBody>
      </p:sp>
      <p:sp>
        <p:nvSpPr>
          <p:cNvPr id="80" name="Google Shape;80;p16"/>
          <p:cNvSpPr/>
          <p:nvPr/>
        </p:nvSpPr>
        <p:spPr>
          <a:xfrm>
            <a:off x="10308074" y="6034683"/>
            <a:ext cx="3536156"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1" i="0" lang="en-US" sz="1550" u="none" cap="none" strike="noStrike">
                <a:solidFill>
                  <a:srgbClr val="151617"/>
                </a:solidFill>
                <a:latin typeface="Inconsolata"/>
                <a:ea typeface="Inconsolata"/>
                <a:cs typeface="Inconsolata"/>
                <a:sym typeface="Inconsolata"/>
              </a:rPr>
              <a:t>Recommendation Engine:</a:t>
            </a:r>
            <a:r>
              <a:rPr b="0" i="0" lang="en-US" sz="1550" u="none" cap="none" strike="noStrike">
                <a:solidFill>
                  <a:srgbClr val="151617"/>
                </a:solidFill>
                <a:latin typeface="Inconsolata"/>
                <a:ea typeface="Inconsolata"/>
                <a:cs typeface="Inconsolata"/>
                <a:sym typeface="Inconsolata"/>
              </a:rPr>
              <a:t>Used graph relationships to provide direct, exploratory, and guided recommendations.</a:t>
            </a:r>
            <a:endParaRPr b="0" i="0" sz="1550" u="none" cap="none" strike="noStrike"/>
          </a:p>
        </p:txBody>
      </p:sp>
      <p:pic>
        <p:nvPicPr>
          <p:cNvPr id="81" name="Google Shape;81;p16" title="WhatsApp Image 2025-11-18 at 4.42.50 PM.jpeg"/>
          <p:cNvPicPr preferRelativeResize="0"/>
          <p:nvPr/>
        </p:nvPicPr>
        <p:blipFill>
          <a:blip r:embed="rId3">
            <a:alphaModFix/>
          </a:blip>
          <a:stretch>
            <a:fillRect/>
          </a:stretch>
        </p:blipFill>
        <p:spPr>
          <a:xfrm>
            <a:off x="0" y="-156450"/>
            <a:ext cx="5727100" cy="8386050"/>
          </a:xfrm>
          <a:prstGeom prst="rect">
            <a:avLst/>
          </a:prstGeom>
          <a:noFill/>
          <a:ln>
            <a:noFill/>
          </a:ln>
        </p:spPr>
      </p:pic>
      <p:pic>
        <p:nvPicPr>
          <p:cNvPr id="82" name="Google Shape;82;p16"/>
          <p:cNvPicPr preferRelativeResize="0"/>
          <p:nvPr/>
        </p:nvPicPr>
        <p:blipFill>
          <a:blip r:embed="rId4">
            <a:alphaModFix/>
          </a:blip>
          <a:stretch>
            <a:fillRect/>
          </a:stretch>
        </p:blipFill>
        <p:spPr>
          <a:xfrm>
            <a:off x="11887200" y="7791452"/>
            <a:ext cx="2743200" cy="43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p:nvPr/>
        </p:nvSpPr>
        <p:spPr>
          <a:xfrm>
            <a:off x="714494" y="491252"/>
            <a:ext cx="4465558" cy="558165"/>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151617"/>
              </a:buClr>
              <a:buSzPts val="3500"/>
              <a:buFont typeface="Montserrat Black"/>
              <a:buNone/>
            </a:pPr>
            <a:r>
              <a:rPr b="1" i="0" lang="en-US" sz="3500" u="none" cap="none" strike="noStrike">
                <a:solidFill>
                  <a:srgbClr val="151617"/>
                </a:solidFill>
                <a:latin typeface="Montserrat Black"/>
                <a:ea typeface="Montserrat Black"/>
                <a:cs typeface="Montserrat Black"/>
                <a:sym typeface="Montserrat Black"/>
              </a:rPr>
              <a:t>System Overview</a:t>
            </a:r>
            <a:endParaRPr b="0" i="0" sz="3500" u="none" cap="none" strike="noStrike"/>
          </a:p>
        </p:txBody>
      </p:sp>
      <p:sp>
        <p:nvSpPr>
          <p:cNvPr id="89" name="Google Shape;89;p17"/>
          <p:cNvSpPr/>
          <p:nvPr/>
        </p:nvSpPr>
        <p:spPr>
          <a:xfrm>
            <a:off x="714494" y="1406604"/>
            <a:ext cx="13201412" cy="28575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Our end-to-end pipeline transforms user queries into rich, visual recommendations through five integrated steps.</a:t>
            </a:r>
            <a:endParaRPr b="0" i="0" sz="1400" u="none" cap="none" strike="noStrike"/>
          </a:p>
        </p:txBody>
      </p:sp>
      <p:pic>
        <p:nvPicPr>
          <p:cNvPr descr="preencoded.png" id="90" name="Google Shape;90;p17"/>
          <p:cNvPicPr preferRelativeResize="0"/>
          <p:nvPr/>
        </p:nvPicPr>
        <p:blipFill rotWithShape="1">
          <a:blip r:embed="rId3">
            <a:alphaModFix/>
          </a:blip>
          <a:srcRect b="0" l="0" r="0" t="0"/>
          <a:stretch/>
        </p:blipFill>
        <p:spPr>
          <a:xfrm>
            <a:off x="714494" y="1893213"/>
            <a:ext cx="893088" cy="1071682"/>
          </a:xfrm>
          <a:prstGeom prst="rect">
            <a:avLst/>
          </a:prstGeom>
          <a:noFill/>
          <a:ln>
            <a:noFill/>
          </a:ln>
        </p:spPr>
      </p:pic>
      <p:sp>
        <p:nvSpPr>
          <p:cNvPr id="91" name="Google Shape;91;p17"/>
          <p:cNvSpPr/>
          <p:nvPr/>
        </p:nvSpPr>
        <p:spPr>
          <a:xfrm>
            <a:off x="1786176" y="2071807"/>
            <a:ext cx="2232779"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151617"/>
              </a:buClr>
              <a:buSzPts val="1750"/>
              <a:buFont typeface="Montserrat Black"/>
              <a:buNone/>
            </a:pPr>
            <a:r>
              <a:rPr b="1" i="0" lang="en-US" sz="1750" u="none" cap="none" strike="noStrike">
                <a:solidFill>
                  <a:srgbClr val="151617"/>
                </a:solidFill>
                <a:latin typeface="Montserrat Black"/>
                <a:ea typeface="Montserrat Black"/>
                <a:cs typeface="Montserrat Black"/>
                <a:sym typeface="Montserrat Black"/>
              </a:rPr>
              <a:t>Free-Text Input</a:t>
            </a:r>
            <a:endParaRPr b="0" i="0" sz="1750" u="none" cap="none" strike="noStrike"/>
          </a:p>
        </p:txBody>
      </p:sp>
      <p:sp>
        <p:nvSpPr>
          <p:cNvPr id="92" name="Google Shape;92;p17"/>
          <p:cNvSpPr/>
          <p:nvPr/>
        </p:nvSpPr>
        <p:spPr>
          <a:xfrm>
            <a:off x="1786176" y="2457926"/>
            <a:ext cx="12129730" cy="28575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User enters natural language query</a:t>
            </a:r>
            <a:endParaRPr b="0" i="0" sz="1400" u="none" cap="none" strike="noStrike"/>
          </a:p>
        </p:txBody>
      </p:sp>
      <p:pic>
        <p:nvPicPr>
          <p:cNvPr descr="preencoded.png" id="93" name="Google Shape;93;p17"/>
          <p:cNvPicPr preferRelativeResize="0"/>
          <p:nvPr/>
        </p:nvPicPr>
        <p:blipFill rotWithShape="1">
          <a:blip r:embed="rId4">
            <a:alphaModFix/>
          </a:blip>
          <a:srcRect b="0" l="0" r="0" t="0"/>
          <a:stretch/>
        </p:blipFill>
        <p:spPr>
          <a:xfrm>
            <a:off x="714494" y="2964894"/>
            <a:ext cx="893088" cy="1071682"/>
          </a:xfrm>
          <a:prstGeom prst="rect">
            <a:avLst/>
          </a:prstGeom>
          <a:noFill/>
          <a:ln>
            <a:noFill/>
          </a:ln>
        </p:spPr>
      </p:pic>
      <p:sp>
        <p:nvSpPr>
          <p:cNvPr id="94" name="Google Shape;94;p17"/>
          <p:cNvSpPr/>
          <p:nvPr/>
        </p:nvSpPr>
        <p:spPr>
          <a:xfrm>
            <a:off x="1786174" y="3143495"/>
            <a:ext cx="5739300" cy="225300"/>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151617"/>
              </a:buClr>
              <a:buSzPts val="1750"/>
              <a:buFont typeface="Montserrat Black"/>
              <a:buNone/>
            </a:pPr>
            <a:r>
              <a:rPr b="1" i="0" lang="en-US" sz="1750" u="none" cap="none" strike="noStrike">
                <a:solidFill>
                  <a:srgbClr val="151617"/>
                </a:solidFill>
                <a:latin typeface="Montserrat Black"/>
                <a:ea typeface="Montserrat Black"/>
                <a:cs typeface="Montserrat Black"/>
                <a:sym typeface="Montserrat Black"/>
              </a:rPr>
              <a:t>Named Entity Recognition</a:t>
            </a:r>
            <a:endParaRPr b="0" i="0" sz="1750" u="none" cap="none" strike="noStrike"/>
          </a:p>
        </p:txBody>
      </p:sp>
      <p:sp>
        <p:nvSpPr>
          <p:cNvPr id="95" name="Google Shape;95;p17"/>
          <p:cNvSpPr/>
          <p:nvPr/>
        </p:nvSpPr>
        <p:spPr>
          <a:xfrm>
            <a:off x="1786176" y="3529608"/>
            <a:ext cx="12129730" cy="28575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spaCy with fallback matching</a:t>
            </a:r>
            <a:endParaRPr b="0" i="0" sz="1400" u="none" cap="none" strike="noStrike"/>
          </a:p>
        </p:txBody>
      </p:sp>
      <p:pic>
        <p:nvPicPr>
          <p:cNvPr descr="preencoded.png" id="96" name="Google Shape;96;p17"/>
          <p:cNvPicPr preferRelativeResize="0"/>
          <p:nvPr/>
        </p:nvPicPr>
        <p:blipFill rotWithShape="1">
          <a:blip r:embed="rId5">
            <a:alphaModFix/>
          </a:blip>
          <a:srcRect b="0" l="0" r="0" t="0"/>
          <a:stretch/>
        </p:blipFill>
        <p:spPr>
          <a:xfrm>
            <a:off x="714494" y="4036576"/>
            <a:ext cx="893088" cy="1071682"/>
          </a:xfrm>
          <a:prstGeom prst="rect">
            <a:avLst/>
          </a:prstGeom>
          <a:noFill/>
          <a:ln>
            <a:noFill/>
          </a:ln>
        </p:spPr>
      </p:pic>
      <p:sp>
        <p:nvSpPr>
          <p:cNvPr id="97" name="Google Shape;97;p17"/>
          <p:cNvSpPr/>
          <p:nvPr/>
        </p:nvSpPr>
        <p:spPr>
          <a:xfrm>
            <a:off x="1786176" y="4215170"/>
            <a:ext cx="2232779"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151617"/>
              </a:buClr>
              <a:buSzPts val="1750"/>
              <a:buFont typeface="Montserrat Black"/>
              <a:buNone/>
            </a:pPr>
            <a:r>
              <a:rPr b="1" i="0" lang="en-US" sz="1750" u="none" cap="none" strike="noStrike">
                <a:solidFill>
                  <a:srgbClr val="151617"/>
                </a:solidFill>
                <a:latin typeface="Montserrat Black"/>
                <a:ea typeface="Montserrat Black"/>
                <a:cs typeface="Montserrat Black"/>
                <a:sym typeface="Montserrat Black"/>
              </a:rPr>
              <a:t>Entity Matching</a:t>
            </a:r>
            <a:endParaRPr b="0" i="0" sz="1750" u="none" cap="none" strike="noStrike"/>
          </a:p>
        </p:txBody>
      </p:sp>
      <p:sp>
        <p:nvSpPr>
          <p:cNvPr id="98" name="Google Shape;98;p17"/>
          <p:cNvSpPr/>
          <p:nvPr/>
        </p:nvSpPr>
        <p:spPr>
          <a:xfrm>
            <a:off x="1786176" y="4601289"/>
            <a:ext cx="12129730" cy="28575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Map to NetworkX graph nodes</a:t>
            </a:r>
            <a:endParaRPr b="0" i="0" sz="1400" u="none" cap="none" strike="noStrike"/>
          </a:p>
        </p:txBody>
      </p:sp>
      <p:pic>
        <p:nvPicPr>
          <p:cNvPr descr="preencoded.png" id="99" name="Google Shape;99;p17"/>
          <p:cNvPicPr preferRelativeResize="0"/>
          <p:nvPr/>
        </p:nvPicPr>
        <p:blipFill rotWithShape="1">
          <a:blip r:embed="rId6">
            <a:alphaModFix/>
          </a:blip>
          <a:srcRect b="0" l="0" r="0" t="0"/>
          <a:stretch/>
        </p:blipFill>
        <p:spPr>
          <a:xfrm>
            <a:off x="714494" y="5108258"/>
            <a:ext cx="893088" cy="1071682"/>
          </a:xfrm>
          <a:prstGeom prst="rect">
            <a:avLst/>
          </a:prstGeom>
          <a:noFill/>
          <a:ln>
            <a:noFill/>
          </a:ln>
        </p:spPr>
      </p:pic>
      <p:sp>
        <p:nvSpPr>
          <p:cNvPr id="100" name="Google Shape;100;p17"/>
          <p:cNvSpPr/>
          <p:nvPr/>
        </p:nvSpPr>
        <p:spPr>
          <a:xfrm>
            <a:off x="1786174" y="5286850"/>
            <a:ext cx="8192100" cy="279000"/>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151617"/>
              </a:buClr>
              <a:buSzPts val="1750"/>
              <a:buFont typeface="Montserrat Black"/>
              <a:buNone/>
            </a:pPr>
            <a:r>
              <a:rPr b="1" i="0" lang="en-US" sz="1750" u="none" cap="none" strike="noStrike">
                <a:solidFill>
                  <a:srgbClr val="151617"/>
                </a:solidFill>
                <a:latin typeface="Montserrat Black"/>
                <a:ea typeface="Montserrat Black"/>
                <a:cs typeface="Montserrat Black"/>
                <a:sym typeface="Montserrat Black"/>
              </a:rPr>
              <a:t>Run Network based Recommenders</a:t>
            </a:r>
            <a:endParaRPr b="0" i="0" sz="1750" u="none" cap="none" strike="noStrike"/>
          </a:p>
        </p:txBody>
      </p:sp>
      <p:sp>
        <p:nvSpPr>
          <p:cNvPr id="101" name="Google Shape;101;p17"/>
          <p:cNvSpPr/>
          <p:nvPr/>
        </p:nvSpPr>
        <p:spPr>
          <a:xfrm>
            <a:off x="1786176" y="5672971"/>
            <a:ext cx="12129730" cy="28575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Apply algorithm suite</a:t>
            </a:r>
            <a:endParaRPr b="0" i="0" sz="1400" u="none" cap="none" strike="noStrike"/>
          </a:p>
        </p:txBody>
      </p:sp>
      <p:pic>
        <p:nvPicPr>
          <p:cNvPr descr="preencoded.png" id="102" name="Google Shape;102;p17"/>
          <p:cNvPicPr preferRelativeResize="0"/>
          <p:nvPr/>
        </p:nvPicPr>
        <p:blipFill rotWithShape="1">
          <a:blip r:embed="rId7">
            <a:alphaModFix/>
          </a:blip>
          <a:srcRect b="0" l="0" r="0" t="0"/>
          <a:stretch/>
        </p:blipFill>
        <p:spPr>
          <a:xfrm>
            <a:off x="714494" y="6179939"/>
            <a:ext cx="893088" cy="1071682"/>
          </a:xfrm>
          <a:prstGeom prst="rect">
            <a:avLst/>
          </a:prstGeom>
          <a:noFill/>
          <a:ln>
            <a:noFill/>
          </a:ln>
        </p:spPr>
      </p:pic>
      <p:sp>
        <p:nvSpPr>
          <p:cNvPr id="103" name="Google Shape;103;p17"/>
          <p:cNvSpPr/>
          <p:nvPr/>
        </p:nvSpPr>
        <p:spPr>
          <a:xfrm>
            <a:off x="1786176" y="6358533"/>
            <a:ext cx="2232779"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151617"/>
              </a:buClr>
              <a:buSzPts val="1750"/>
              <a:buFont typeface="Montserrat Black"/>
              <a:buNone/>
            </a:pPr>
            <a:r>
              <a:rPr b="1" i="0" lang="en-US" sz="1750" u="none" cap="none" strike="noStrike">
                <a:solidFill>
                  <a:srgbClr val="151617"/>
                </a:solidFill>
                <a:latin typeface="Montserrat Black"/>
                <a:ea typeface="Montserrat Black"/>
                <a:cs typeface="Montserrat Black"/>
                <a:sym typeface="Montserrat Black"/>
              </a:rPr>
              <a:t>Visual Dashboard</a:t>
            </a:r>
            <a:endParaRPr b="0" i="0" sz="1750" u="none" cap="none" strike="noStrike"/>
          </a:p>
        </p:txBody>
      </p:sp>
      <p:sp>
        <p:nvSpPr>
          <p:cNvPr id="104" name="Google Shape;104;p17"/>
          <p:cNvSpPr/>
          <p:nvPr/>
        </p:nvSpPr>
        <p:spPr>
          <a:xfrm>
            <a:off x="1786176" y="6744653"/>
            <a:ext cx="12129730" cy="28575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Display results and paths</a:t>
            </a:r>
            <a:endParaRPr b="0" i="0" sz="1400" u="none" cap="none" strike="noStrike"/>
          </a:p>
        </p:txBody>
      </p:sp>
      <p:sp>
        <p:nvSpPr>
          <p:cNvPr id="105" name="Google Shape;105;p17"/>
          <p:cNvSpPr/>
          <p:nvPr/>
        </p:nvSpPr>
        <p:spPr>
          <a:xfrm>
            <a:off x="714494" y="7452479"/>
            <a:ext cx="13201412" cy="28575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SzPts val="1400"/>
              <a:buFont typeface="Arial"/>
              <a:buNone/>
            </a:pPr>
            <a:r>
              <a:t/>
            </a:r>
            <a:endParaRPr b="0" i="0" sz="1400" u="none" cap="none" strike="noStrike"/>
          </a:p>
        </p:txBody>
      </p:sp>
      <p:pic>
        <p:nvPicPr>
          <p:cNvPr id="106" name="Google Shape;106;p17"/>
          <p:cNvPicPr preferRelativeResize="0"/>
          <p:nvPr/>
        </p:nvPicPr>
        <p:blipFill>
          <a:blip r:embed="rId8">
            <a:alphaModFix/>
          </a:blip>
          <a:stretch>
            <a:fillRect/>
          </a:stretch>
        </p:blipFill>
        <p:spPr>
          <a:xfrm>
            <a:off x="11887202" y="7796000"/>
            <a:ext cx="2743200" cy="43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p:nvPr/>
        </p:nvSpPr>
        <p:spPr>
          <a:xfrm>
            <a:off x="6280201" y="1177625"/>
            <a:ext cx="77856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51617"/>
              </a:buClr>
              <a:buSzPts val="3900"/>
              <a:buFont typeface="Montserrat Black"/>
              <a:buNone/>
            </a:pPr>
            <a:r>
              <a:rPr b="1" i="0" lang="en-US" sz="3900" u="none" cap="none" strike="noStrike">
                <a:solidFill>
                  <a:srgbClr val="151617"/>
                </a:solidFill>
                <a:latin typeface="Montserrat Black"/>
                <a:ea typeface="Montserrat Black"/>
                <a:cs typeface="Montserrat Black"/>
                <a:sym typeface="Montserrat Black"/>
              </a:rPr>
              <a:t>Data &amp; Graph Construction</a:t>
            </a:r>
            <a:endParaRPr b="0" i="0" sz="3900" u="none" cap="none" strike="noStrike"/>
          </a:p>
        </p:txBody>
      </p:sp>
      <p:sp>
        <p:nvSpPr>
          <p:cNvPr id="113" name="Google Shape;113;p18"/>
          <p:cNvSpPr/>
          <p:nvPr/>
        </p:nvSpPr>
        <p:spPr>
          <a:xfrm>
            <a:off x="6280190" y="2953702"/>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151617"/>
              </a:buClr>
              <a:buSzPts val="2300"/>
              <a:buFont typeface="Montserrat Black"/>
              <a:buNone/>
            </a:pPr>
            <a:r>
              <a:rPr b="1" i="0" lang="en-US" sz="2300" u="none" cap="none" strike="noStrike">
                <a:solidFill>
                  <a:srgbClr val="151617"/>
                </a:solidFill>
                <a:latin typeface="Montserrat Black"/>
                <a:ea typeface="Montserrat Black"/>
                <a:cs typeface="Montserrat Black"/>
                <a:sym typeface="Montserrat Black"/>
              </a:rPr>
              <a:t>Corpus Details</a:t>
            </a:r>
            <a:endParaRPr b="0" i="0" sz="2300" u="none" cap="none" strike="noStrike"/>
          </a:p>
        </p:txBody>
      </p:sp>
      <p:sp>
        <p:nvSpPr>
          <p:cNvPr id="114" name="Google Shape;114;p18"/>
          <p:cNvSpPr/>
          <p:nvPr/>
        </p:nvSpPr>
        <p:spPr>
          <a:xfrm>
            <a:off x="6280190" y="3623429"/>
            <a:ext cx="75564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Our knowledge base consists of scraped sentence/paragraph/Page -level content capturing Hyderabad's cultural entities.</a:t>
            </a:r>
            <a:endParaRPr b="0" i="0" sz="1550" u="none" cap="none" strike="noStrike"/>
          </a:p>
        </p:txBody>
      </p:sp>
      <p:sp>
        <p:nvSpPr>
          <p:cNvPr id="115" name="Google Shape;115;p18"/>
          <p:cNvSpPr/>
          <p:nvPr/>
        </p:nvSpPr>
        <p:spPr>
          <a:xfrm>
            <a:off x="6280190" y="4481751"/>
            <a:ext cx="75564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1" i="0" lang="en-US" sz="1550" u="none" cap="none" strike="noStrike">
                <a:solidFill>
                  <a:srgbClr val="151617"/>
                </a:solidFill>
                <a:latin typeface="Inconsolata"/>
                <a:ea typeface="Inconsolata"/>
                <a:cs typeface="Inconsolata"/>
                <a:sym typeface="Inconsolata"/>
              </a:rPr>
              <a:t>Nodes:</a:t>
            </a:r>
            <a:r>
              <a:rPr b="0" i="0" lang="en-US" sz="1550" u="none" cap="none" strike="noStrike">
                <a:solidFill>
                  <a:srgbClr val="151617"/>
                </a:solidFill>
                <a:latin typeface="Inconsolata"/>
                <a:ea typeface="Inconsolata"/>
                <a:cs typeface="Inconsolata"/>
                <a:sym typeface="Inconsolata"/>
              </a:rPr>
              <a:t> Places, food items, people, and organizations identified through NER and corpus matching.</a:t>
            </a:r>
            <a:endParaRPr b="0" i="0" sz="1550" u="none" cap="none" strike="noStrike"/>
          </a:p>
        </p:txBody>
      </p:sp>
      <p:sp>
        <p:nvSpPr>
          <p:cNvPr id="116" name="Google Shape;116;p18"/>
          <p:cNvSpPr/>
          <p:nvPr/>
        </p:nvSpPr>
        <p:spPr>
          <a:xfrm>
            <a:off x="6280190" y="5340072"/>
            <a:ext cx="75564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1" i="0" lang="en-US" sz="1550" u="none" cap="none" strike="noStrike">
                <a:solidFill>
                  <a:srgbClr val="151617"/>
                </a:solidFill>
                <a:latin typeface="Inconsolata"/>
                <a:ea typeface="Inconsolata"/>
                <a:cs typeface="Inconsolata"/>
                <a:sym typeface="Inconsolata"/>
              </a:rPr>
              <a:t>Edges:</a:t>
            </a:r>
            <a:r>
              <a:rPr b="0" i="0" lang="en-US" sz="1550" u="none" cap="none" strike="noStrike">
                <a:solidFill>
                  <a:srgbClr val="151617"/>
                </a:solidFill>
                <a:latin typeface="Inconsolata"/>
                <a:ea typeface="Inconsolata"/>
                <a:cs typeface="Inconsolata"/>
                <a:sym typeface="Inconsolata"/>
              </a:rPr>
              <a:t> Co-occurrence relationships within sentences, weighted by frequency count.</a:t>
            </a:r>
            <a:endParaRPr b="0" i="0" sz="1550" u="none" cap="none" strike="noStrike"/>
          </a:p>
        </p:txBody>
      </p:sp>
      <p:pic>
        <p:nvPicPr>
          <p:cNvPr id="117" name="Google Shape;117;p18"/>
          <p:cNvPicPr preferRelativeResize="0"/>
          <p:nvPr/>
        </p:nvPicPr>
        <p:blipFill>
          <a:blip r:embed="rId3">
            <a:alphaModFix/>
          </a:blip>
          <a:stretch>
            <a:fillRect/>
          </a:stretch>
        </p:blipFill>
        <p:spPr>
          <a:xfrm>
            <a:off x="11887200" y="7791450"/>
            <a:ext cx="2743200" cy="438150"/>
          </a:xfrm>
          <a:prstGeom prst="rect">
            <a:avLst/>
          </a:prstGeom>
          <a:noFill/>
          <a:ln>
            <a:noFill/>
          </a:ln>
        </p:spPr>
      </p:pic>
      <p:pic>
        <p:nvPicPr>
          <p:cNvPr id="118" name="Google Shape;118;p18" title="WhatsApp Image 2025-11-18 at 4.42.20 PM.jpeg"/>
          <p:cNvPicPr preferRelativeResize="0"/>
          <p:nvPr/>
        </p:nvPicPr>
        <p:blipFill>
          <a:blip r:embed="rId4">
            <a:alphaModFix/>
          </a:blip>
          <a:stretch>
            <a:fillRect/>
          </a:stretch>
        </p:blipFill>
        <p:spPr>
          <a:xfrm>
            <a:off x="0" y="-83775"/>
            <a:ext cx="5975400" cy="822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p:nvPr/>
        </p:nvSpPr>
        <p:spPr>
          <a:xfrm>
            <a:off x="6220420" y="504587"/>
            <a:ext cx="7675959" cy="114681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3600"/>
              <a:buFont typeface="Montserrat Black"/>
              <a:buNone/>
            </a:pPr>
            <a:r>
              <a:rPr b="1" i="0" lang="en-US" sz="3600" u="none" cap="none" strike="noStrike">
                <a:solidFill>
                  <a:srgbClr val="151617"/>
                </a:solidFill>
                <a:latin typeface="Montserrat Black"/>
                <a:ea typeface="Montserrat Black"/>
                <a:cs typeface="Montserrat Black"/>
                <a:sym typeface="Montserrat Black"/>
              </a:rPr>
              <a:t>Named Entity Recognition &amp; Matching</a:t>
            </a:r>
            <a:endParaRPr b="0" i="0" sz="3600" u="none" cap="none" strike="noStrike"/>
          </a:p>
        </p:txBody>
      </p:sp>
      <p:sp>
        <p:nvSpPr>
          <p:cNvPr id="125" name="Google Shape;125;p19"/>
          <p:cNvSpPr/>
          <p:nvPr/>
        </p:nvSpPr>
        <p:spPr>
          <a:xfrm>
            <a:off x="6220420" y="1926669"/>
            <a:ext cx="7675959" cy="586978"/>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Converting user query into graph corresponding entities requires robust NER with intelligent fallback mechanisms.</a:t>
            </a:r>
            <a:endParaRPr b="0" i="0" sz="1400" u="none" cap="none" strike="noStrike"/>
          </a:p>
        </p:txBody>
      </p:sp>
      <p:sp>
        <p:nvSpPr>
          <p:cNvPr id="126" name="Google Shape;126;p19"/>
          <p:cNvSpPr/>
          <p:nvPr/>
        </p:nvSpPr>
        <p:spPr>
          <a:xfrm>
            <a:off x="6220420" y="2720102"/>
            <a:ext cx="183475" cy="229314"/>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1617"/>
              </a:buClr>
              <a:buSzPts val="1400"/>
              <a:buFont typeface="Montserrat Light"/>
              <a:buNone/>
            </a:pPr>
            <a:r>
              <a:rPr b="0" i="0" lang="en-US" sz="1400" u="none" cap="none" strike="noStrike">
                <a:solidFill>
                  <a:srgbClr val="151617"/>
                </a:solidFill>
                <a:latin typeface="Montserrat Light"/>
                <a:ea typeface="Montserrat Light"/>
                <a:cs typeface="Montserrat Light"/>
                <a:sym typeface="Montserrat Light"/>
              </a:rPr>
              <a:t>01</a:t>
            </a:r>
            <a:endParaRPr b="0" i="0" sz="1400" u="none" cap="none" strike="noStrike"/>
          </a:p>
        </p:txBody>
      </p:sp>
      <p:sp>
        <p:nvSpPr>
          <p:cNvPr id="127" name="Google Shape;127;p19"/>
          <p:cNvSpPr/>
          <p:nvPr/>
        </p:nvSpPr>
        <p:spPr>
          <a:xfrm>
            <a:off x="6220420" y="3009067"/>
            <a:ext cx="7675959" cy="22860"/>
          </a:xfrm>
          <a:prstGeom prst="rect">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6220431" y="3146475"/>
            <a:ext cx="6061800" cy="286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1800"/>
              <a:buFont typeface="Montserrat Black"/>
              <a:buNone/>
            </a:pPr>
            <a:r>
              <a:rPr b="1" i="0" lang="en-US" sz="1800" u="none" cap="none" strike="noStrike">
                <a:solidFill>
                  <a:srgbClr val="151617"/>
                </a:solidFill>
                <a:latin typeface="Montserrat Black"/>
                <a:ea typeface="Montserrat Black"/>
                <a:cs typeface="Montserrat Black"/>
                <a:sym typeface="Montserrat Black"/>
              </a:rPr>
              <a:t>spaCy NER Processing</a:t>
            </a:r>
            <a:endParaRPr b="0" i="0" sz="1800" u="none" cap="none" strike="noStrike"/>
          </a:p>
        </p:txBody>
      </p:sp>
      <p:sp>
        <p:nvSpPr>
          <p:cNvPr id="129" name="Google Shape;129;p19"/>
          <p:cNvSpPr/>
          <p:nvPr/>
        </p:nvSpPr>
        <p:spPr>
          <a:xfrm>
            <a:off x="6220420" y="3543181"/>
            <a:ext cx="7675959" cy="586978"/>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Tokenizes input and labels entities: places, people, organizations, and food items. Serves as the primary entity extraction tool.</a:t>
            </a:r>
            <a:endParaRPr b="0" i="0" sz="1400" u="none" cap="none" strike="noStrike"/>
          </a:p>
        </p:txBody>
      </p:sp>
      <p:sp>
        <p:nvSpPr>
          <p:cNvPr id="130" name="Google Shape;130;p19"/>
          <p:cNvSpPr/>
          <p:nvPr/>
        </p:nvSpPr>
        <p:spPr>
          <a:xfrm>
            <a:off x="6220430" y="4451276"/>
            <a:ext cx="378600" cy="2868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1617"/>
              </a:buClr>
              <a:buSzPts val="1400"/>
              <a:buFont typeface="Montserrat Light"/>
              <a:buNone/>
            </a:pPr>
            <a:r>
              <a:rPr b="0" i="0" lang="en-US" sz="1400" u="none" cap="none" strike="noStrike">
                <a:solidFill>
                  <a:srgbClr val="151617"/>
                </a:solidFill>
                <a:latin typeface="Montserrat Light"/>
                <a:ea typeface="Montserrat Light"/>
                <a:cs typeface="Montserrat Light"/>
                <a:sym typeface="Montserrat Light"/>
              </a:rPr>
              <a:t>02</a:t>
            </a:r>
            <a:endParaRPr b="0" i="0" sz="1400" u="none" cap="none" strike="noStrike"/>
          </a:p>
        </p:txBody>
      </p:sp>
      <p:sp>
        <p:nvSpPr>
          <p:cNvPr id="131" name="Google Shape;131;p19"/>
          <p:cNvSpPr/>
          <p:nvPr/>
        </p:nvSpPr>
        <p:spPr>
          <a:xfrm>
            <a:off x="6220420" y="4740235"/>
            <a:ext cx="7675959" cy="22860"/>
          </a:xfrm>
          <a:prstGeom prst="rect">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6220420" y="4877633"/>
            <a:ext cx="2294100" cy="286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1800"/>
              <a:buFont typeface="Montserrat Black"/>
              <a:buNone/>
            </a:pPr>
            <a:r>
              <a:rPr b="1" i="0" lang="en-US" sz="1800" u="none" cap="none" strike="noStrike">
                <a:solidFill>
                  <a:srgbClr val="151617"/>
                </a:solidFill>
                <a:latin typeface="Montserrat Black"/>
                <a:ea typeface="Montserrat Black"/>
                <a:cs typeface="Montserrat Black"/>
                <a:sym typeface="Montserrat Black"/>
              </a:rPr>
              <a:t>Entity Matching</a:t>
            </a:r>
            <a:endParaRPr b="0" i="0" sz="1800" u="none" cap="none" strike="noStrike"/>
          </a:p>
        </p:txBody>
      </p:sp>
      <p:sp>
        <p:nvSpPr>
          <p:cNvPr id="133" name="Google Shape;133;p19"/>
          <p:cNvSpPr/>
          <p:nvPr/>
        </p:nvSpPr>
        <p:spPr>
          <a:xfrm>
            <a:off x="6220420" y="5274350"/>
            <a:ext cx="7675959" cy="586978"/>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Maps recognized entities to graph nodes using exact string matching against the knowledge base.</a:t>
            </a:r>
            <a:endParaRPr b="0" i="0" sz="1400" u="none" cap="none" strike="noStrike"/>
          </a:p>
        </p:txBody>
      </p:sp>
      <p:sp>
        <p:nvSpPr>
          <p:cNvPr id="134" name="Google Shape;134;p19"/>
          <p:cNvSpPr/>
          <p:nvPr/>
        </p:nvSpPr>
        <p:spPr>
          <a:xfrm>
            <a:off x="6220433" y="6182451"/>
            <a:ext cx="469500" cy="2292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1617"/>
              </a:buClr>
              <a:buSzPts val="1400"/>
              <a:buFont typeface="Montserrat Light"/>
              <a:buNone/>
            </a:pPr>
            <a:r>
              <a:rPr b="0" i="0" lang="en-US" sz="1400" u="none" cap="none" strike="noStrike">
                <a:solidFill>
                  <a:srgbClr val="151617"/>
                </a:solidFill>
                <a:latin typeface="Montserrat Light"/>
                <a:ea typeface="Montserrat Light"/>
                <a:cs typeface="Montserrat Light"/>
                <a:sym typeface="Montserrat Light"/>
              </a:rPr>
              <a:t>03</a:t>
            </a:r>
            <a:endParaRPr b="0" i="0" sz="1400" u="none" cap="none" strike="noStrike"/>
          </a:p>
        </p:txBody>
      </p:sp>
      <p:sp>
        <p:nvSpPr>
          <p:cNvPr id="135" name="Google Shape;135;p19"/>
          <p:cNvSpPr/>
          <p:nvPr/>
        </p:nvSpPr>
        <p:spPr>
          <a:xfrm>
            <a:off x="6220420" y="6471404"/>
            <a:ext cx="7675959" cy="22860"/>
          </a:xfrm>
          <a:prstGeom prst="rect">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6220434" y="6608800"/>
            <a:ext cx="6537300" cy="286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1800"/>
              <a:buFont typeface="Montserrat Black"/>
              <a:buNone/>
            </a:pPr>
            <a:r>
              <a:rPr b="1" i="0" lang="en-US" sz="1800" u="none" cap="none" strike="noStrike">
                <a:solidFill>
                  <a:srgbClr val="151617"/>
                </a:solidFill>
                <a:latin typeface="Montserrat Black"/>
                <a:ea typeface="Montserrat Black"/>
                <a:cs typeface="Montserrat Black"/>
                <a:sym typeface="Montserrat Black"/>
              </a:rPr>
              <a:t>Fallback Strategies</a:t>
            </a:r>
            <a:endParaRPr b="0" i="0" sz="1800" u="none" cap="none" strike="noStrike"/>
          </a:p>
        </p:txBody>
      </p:sp>
      <p:sp>
        <p:nvSpPr>
          <p:cNvPr id="137" name="Google Shape;137;p19"/>
          <p:cNvSpPr/>
          <p:nvPr/>
        </p:nvSpPr>
        <p:spPr>
          <a:xfrm>
            <a:off x="6220420" y="7005518"/>
            <a:ext cx="7675959" cy="586978"/>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1617"/>
              </a:buClr>
              <a:buSzPts val="1400"/>
              <a:buFont typeface="Inconsolata"/>
              <a:buNone/>
            </a:pPr>
            <a:r>
              <a:rPr b="0" i="0" lang="en-US" sz="1400" u="none" cap="none" strike="noStrike">
                <a:solidFill>
                  <a:srgbClr val="151617"/>
                </a:solidFill>
                <a:latin typeface="Inconsolata"/>
                <a:ea typeface="Inconsolata"/>
                <a:cs typeface="Inconsolata"/>
                <a:sym typeface="Inconsolata"/>
              </a:rPr>
              <a:t>Handles NER misses through exact-text and substring matching, improving recall for single-word inputs and case variations like "Charminar".</a:t>
            </a:r>
            <a:endParaRPr b="0" i="0" sz="1400" u="none" cap="none" strike="noStrike"/>
          </a:p>
        </p:txBody>
      </p:sp>
      <p:pic>
        <p:nvPicPr>
          <p:cNvPr id="138" name="Google Shape;138;p19"/>
          <p:cNvPicPr preferRelativeResize="0"/>
          <p:nvPr/>
        </p:nvPicPr>
        <p:blipFill>
          <a:blip r:embed="rId3">
            <a:alphaModFix/>
          </a:blip>
          <a:stretch>
            <a:fillRect/>
          </a:stretch>
        </p:blipFill>
        <p:spPr>
          <a:xfrm>
            <a:off x="12549900" y="7763052"/>
            <a:ext cx="2080500" cy="471675"/>
          </a:xfrm>
          <a:prstGeom prst="rect">
            <a:avLst/>
          </a:prstGeom>
          <a:noFill/>
          <a:ln>
            <a:noFill/>
          </a:ln>
        </p:spPr>
      </p:pic>
      <p:pic>
        <p:nvPicPr>
          <p:cNvPr id="139" name="Google Shape;139;p19" title="WhatsApp Image 2025-11-18 at 4.43.38 PM.jpeg"/>
          <p:cNvPicPr preferRelativeResize="0"/>
          <p:nvPr/>
        </p:nvPicPr>
        <p:blipFill>
          <a:blip r:embed="rId4">
            <a:alphaModFix/>
          </a:blip>
          <a:stretch>
            <a:fillRect/>
          </a:stretch>
        </p:blipFill>
        <p:spPr>
          <a:xfrm>
            <a:off x="0" y="-120125"/>
            <a:ext cx="6061837" cy="8349726"/>
          </a:xfrm>
          <a:prstGeom prst="rect">
            <a:avLst/>
          </a:prstGeom>
          <a:noFill/>
          <a:ln>
            <a:noFill/>
          </a:ln>
        </p:spPr>
      </p:pic>
      <p:sp>
        <p:nvSpPr>
          <p:cNvPr id="140" name="Google Shape;140;p19"/>
          <p:cNvSpPr/>
          <p:nvPr/>
        </p:nvSpPr>
        <p:spPr>
          <a:xfrm>
            <a:off x="6220433" y="7801251"/>
            <a:ext cx="469500" cy="2292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151617"/>
              </a:buClr>
              <a:buSzPts val="1400"/>
              <a:buFont typeface="Montserrat Light"/>
              <a:buNone/>
            </a:pPr>
            <a:r>
              <a:rPr b="0" i="0" lang="en-US" sz="1400" u="none" cap="none" strike="noStrike">
                <a:solidFill>
                  <a:srgbClr val="151617"/>
                </a:solidFill>
                <a:latin typeface="Montserrat Light"/>
                <a:ea typeface="Montserrat Light"/>
                <a:cs typeface="Montserrat Light"/>
                <a:sym typeface="Montserrat Light"/>
              </a:rPr>
              <a:t>0</a:t>
            </a:r>
            <a:r>
              <a:rPr lang="en-US">
                <a:solidFill>
                  <a:srgbClr val="151617"/>
                </a:solidFill>
                <a:latin typeface="Montserrat Light"/>
                <a:ea typeface="Montserrat Light"/>
                <a:cs typeface="Montserrat Light"/>
                <a:sym typeface="Montserrat Light"/>
              </a:rPr>
              <a:t>4</a:t>
            </a:r>
            <a:endParaRPr b="0" i="0" sz="14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p:nvPr/>
        </p:nvSpPr>
        <p:spPr>
          <a:xfrm>
            <a:off x="793806" y="1120375"/>
            <a:ext cx="113100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51617"/>
              </a:buClr>
              <a:buSzPts val="3900"/>
              <a:buFont typeface="Montserrat Black"/>
              <a:buNone/>
            </a:pPr>
            <a:r>
              <a:rPr b="1" i="0" lang="en-US" sz="3900" u="none" cap="none" strike="noStrike">
                <a:solidFill>
                  <a:srgbClr val="151617"/>
                </a:solidFill>
                <a:latin typeface="Montserrat Black"/>
                <a:ea typeface="Montserrat Black"/>
                <a:cs typeface="Montserrat Black"/>
                <a:sym typeface="Montserrat Black"/>
              </a:rPr>
              <a:t>Recommenders Overview</a:t>
            </a:r>
            <a:endParaRPr b="0" i="0" sz="3900" u="none" cap="none" strike="noStrike"/>
          </a:p>
        </p:txBody>
      </p:sp>
      <p:sp>
        <p:nvSpPr>
          <p:cNvPr id="147" name="Google Shape;147;p20"/>
          <p:cNvSpPr/>
          <p:nvPr/>
        </p:nvSpPr>
        <p:spPr>
          <a:xfrm>
            <a:off x="793790" y="2137291"/>
            <a:ext cx="13042821" cy="793909"/>
          </a:xfrm>
          <a:prstGeom prst="rect">
            <a:avLst/>
          </a:prstGeom>
          <a:noFill/>
          <a:ln>
            <a:noFill/>
          </a:ln>
        </p:spPr>
        <p:txBody>
          <a:bodyPr anchorCtr="0" anchor="t" bIns="0" lIns="0" spcFirstLastPara="1" rIns="0" wrap="square" tIns="0">
            <a:noAutofit/>
          </a:bodyPr>
          <a:lstStyle/>
          <a:p>
            <a:pPr indent="0" lvl="0" marL="0" marR="0" rtl="0" algn="l">
              <a:lnSpc>
                <a:spcPct val="158974"/>
              </a:lnSpc>
              <a:spcBef>
                <a:spcPts val="0"/>
              </a:spcBef>
              <a:spcAft>
                <a:spcPts val="0"/>
              </a:spcAft>
              <a:buClr>
                <a:srgbClr val="151617"/>
              </a:buClr>
              <a:buSzPts val="1950"/>
              <a:buFont typeface="Inconsolata"/>
              <a:buNone/>
            </a:pPr>
            <a:r>
              <a:rPr b="0" i="0" lang="en-US" sz="1950" u="none" cap="none" strike="noStrike">
                <a:solidFill>
                  <a:srgbClr val="151617"/>
                </a:solidFill>
                <a:latin typeface="Inconsolata"/>
                <a:ea typeface="Inconsolata"/>
                <a:cs typeface="Inconsolata"/>
                <a:sym typeface="Inconsolata"/>
              </a:rPr>
              <a:t>We developed </a:t>
            </a:r>
            <a:r>
              <a:rPr b="1" i="0" lang="en-US" sz="1950" u="none" cap="none" strike="noStrike">
                <a:solidFill>
                  <a:srgbClr val="151617"/>
                </a:solidFill>
                <a:latin typeface="Inconsolata"/>
                <a:ea typeface="Inconsolata"/>
                <a:cs typeface="Inconsolata"/>
                <a:sym typeface="Inconsolata"/>
              </a:rPr>
              <a:t>seven</a:t>
            </a:r>
            <a:r>
              <a:rPr b="0" i="0" lang="en-US" sz="1950" u="none" cap="none" strike="noStrike">
                <a:solidFill>
                  <a:srgbClr val="151617"/>
                </a:solidFill>
                <a:latin typeface="Inconsolata"/>
                <a:ea typeface="Inconsolata"/>
                <a:cs typeface="Inconsolata"/>
                <a:sym typeface="Inconsolata"/>
              </a:rPr>
              <a:t> distinct recommender algorithms, each optimized for different user needs and exploration styles.</a:t>
            </a:r>
            <a:endParaRPr b="0" i="0" sz="1950" u="none" cap="none" strike="noStrike"/>
          </a:p>
        </p:txBody>
      </p:sp>
      <p:sp>
        <p:nvSpPr>
          <p:cNvPr id="148" name="Google Shape;148;p20"/>
          <p:cNvSpPr/>
          <p:nvPr/>
        </p:nvSpPr>
        <p:spPr>
          <a:xfrm>
            <a:off x="793790" y="3154442"/>
            <a:ext cx="4215289" cy="1595318"/>
          </a:xfrm>
          <a:prstGeom prst="roundRect">
            <a:avLst>
              <a:gd fmla="val 573" name="adj"/>
            </a:avLst>
          </a:prstGeom>
          <a:solidFill>
            <a:srgbClr val="F8ECE4"/>
          </a:solidFill>
          <a:ln cap="flat" cmpd="sng" w="9525">
            <a:solidFill>
              <a:srgbClr val="151617"/>
            </a:solidFill>
            <a:prstDash val="solid"/>
            <a:round/>
            <a:headEnd len="sm" w="sm" type="none"/>
            <a:tailEnd len="sm" w="sm" type="none"/>
          </a:ln>
          <a:effectLst>
            <a:outerShdw rotWithShape="0" algn="bl" dir="2700000" dist="1778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999778" y="3360425"/>
            <a:ext cx="36372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1617"/>
              </a:buClr>
              <a:buSzPts val="1950"/>
              <a:buFont typeface="Montserrat Black"/>
              <a:buNone/>
            </a:pPr>
            <a:r>
              <a:rPr b="1" i="0" lang="en-US" sz="1950" u="none" cap="none" strike="noStrike">
                <a:solidFill>
                  <a:srgbClr val="151617"/>
                </a:solidFill>
                <a:latin typeface="Montserrat Black"/>
                <a:ea typeface="Montserrat Black"/>
                <a:cs typeface="Montserrat Black"/>
                <a:sym typeface="Montserrat Black"/>
              </a:rPr>
              <a:t>Local/Deterministic</a:t>
            </a:r>
            <a:endParaRPr b="0" i="0" sz="1950" u="none" cap="none" strike="noStrike"/>
          </a:p>
        </p:txBody>
      </p:sp>
      <p:sp>
        <p:nvSpPr>
          <p:cNvPr id="150" name="Google Shape;150;p20"/>
          <p:cNvSpPr/>
          <p:nvPr/>
        </p:nvSpPr>
        <p:spPr>
          <a:xfrm>
            <a:off x="999768" y="3789640"/>
            <a:ext cx="3803333"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Simple Co Occurence Recommender</a:t>
            </a:r>
            <a:endParaRPr b="0" i="0" sz="1550" u="none" cap="none" strike="noStrike"/>
          </a:p>
        </p:txBody>
      </p:sp>
      <p:sp>
        <p:nvSpPr>
          <p:cNvPr id="151" name="Google Shape;151;p20"/>
          <p:cNvSpPr/>
          <p:nvPr/>
        </p:nvSpPr>
        <p:spPr>
          <a:xfrm>
            <a:off x="999768" y="4226243"/>
            <a:ext cx="3803333"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Fast, explainable direct associations</a:t>
            </a:r>
            <a:endParaRPr b="0" i="0" sz="1550" u="none" cap="none" strike="noStrike"/>
          </a:p>
        </p:txBody>
      </p:sp>
      <p:sp>
        <p:nvSpPr>
          <p:cNvPr id="152" name="Google Shape;152;p20"/>
          <p:cNvSpPr/>
          <p:nvPr/>
        </p:nvSpPr>
        <p:spPr>
          <a:xfrm>
            <a:off x="5207437" y="3154442"/>
            <a:ext cx="4215408" cy="1595318"/>
          </a:xfrm>
          <a:prstGeom prst="roundRect">
            <a:avLst>
              <a:gd fmla="val 573" name="adj"/>
            </a:avLst>
          </a:prstGeom>
          <a:solidFill>
            <a:srgbClr val="F8ECE4"/>
          </a:solidFill>
          <a:ln cap="flat" cmpd="sng" w="9525">
            <a:solidFill>
              <a:srgbClr val="BAB6AA"/>
            </a:solidFill>
            <a:prstDash val="solid"/>
            <a:round/>
            <a:headEnd len="sm" w="sm" type="none"/>
            <a:tailEnd len="sm" w="sm" type="none"/>
          </a:ln>
          <a:effectLst>
            <a:outerShdw rotWithShape="0" algn="bl" dir="2700000" dist="17780">
              <a:srgbClr val="BAB6AA"/>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5413415" y="3360420"/>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1617"/>
              </a:buClr>
              <a:buSzPts val="1950"/>
              <a:buFont typeface="Montserrat Black"/>
              <a:buNone/>
            </a:pPr>
            <a:r>
              <a:rPr b="1" i="0" lang="en-US" sz="1950" u="none" cap="none" strike="noStrike">
                <a:solidFill>
                  <a:srgbClr val="151617"/>
                </a:solidFill>
                <a:latin typeface="Montserrat Black"/>
                <a:ea typeface="Montserrat Black"/>
                <a:cs typeface="Montserrat Black"/>
                <a:sym typeface="Montserrat Black"/>
              </a:rPr>
              <a:t>Centrality-Based</a:t>
            </a:r>
            <a:endParaRPr b="0" i="0" sz="1950" u="none" cap="none" strike="noStrike"/>
          </a:p>
        </p:txBody>
      </p:sp>
      <p:sp>
        <p:nvSpPr>
          <p:cNvPr id="154" name="Google Shape;154;p20"/>
          <p:cNvSpPr/>
          <p:nvPr/>
        </p:nvSpPr>
        <p:spPr>
          <a:xfrm>
            <a:off x="5413415" y="3789640"/>
            <a:ext cx="3803452"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PageRank Recommender</a:t>
            </a:r>
            <a:endParaRPr b="0" i="0" sz="1550" u="none" cap="none" strike="noStrike"/>
          </a:p>
        </p:txBody>
      </p:sp>
      <p:sp>
        <p:nvSpPr>
          <p:cNvPr id="155" name="Google Shape;155;p20"/>
          <p:cNvSpPr/>
          <p:nvPr/>
        </p:nvSpPr>
        <p:spPr>
          <a:xfrm>
            <a:off x="5413415" y="4226243"/>
            <a:ext cx="3803452"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Global context and importance-aware</a:t>
            </a:r>
            <a:endParaRPr b="0" i="0" sz="1550" u="none" cap="none" strike="noStrike"/>
          </a:p>
        </p:txBody>
      </p:sp>
      <p:sp>
        <p:nvSpPr>
          <p:cNvPr id="156" name="Google Shape;156;p20"/>
          <p:cNvSpPr/>
          <p:nvPr/>
        </p:nvSpPr>
        <p:spPr>
          <a:xfrm>
            <a:off x="9621203" y="3154442"/>
            <a:ext cx="4215289" cy="1595318"/>
          </a:xfrm>
          <a:prstGeom prst="roundRect">
            <a:avLst>
              <a:gd fmla="val 573" name="adj"/>
            </a:avLst>
          </a:prstGeom>
          <a:solidFill>
            <a:srgbClr val="F8ECE4"/>
          </a:solidFill>
          <a:ln cap="flat" cmpd="sng" w="9525">
            <a:solidFill>
              <a:srgbClr val="F2DED0"/>
            </a:solidFill>
            <a:prstDash val="solid"/>
            <a:round/>
            <a:headEnd len="sm" w="sm" type="none"/>
            <a:tailEnd len="sm" w="sm" type="none"/>
          </a:ln>
          <a:effectLst>
            <a:outerShdw rotWithShape="0" algn="bl" dir="2700000" dist="17780">
              <a:srgbClr val="F2DED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9827181" y="3360420"/>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1617"/>
              </a:buClr>
              <a:buSzPts val="1950"/>
              <a:buFont typeface="Montserrat Black"/>
              <a:buNone/>
            </a:pPr>
            <a:r>
              <a:rPr b="1" i="0" lang="en-US" sz="1950" u="none" cap="none" strike="noStrike">
                <a:solidFill>
                  <a:srgbClr val="151617"/>
                </a:solidFill>
                <a:latin typeface="Montserrat Black"/>
                <a:ea typeface="Montserrat Black"/>
                <a:cs typeface="Montserrat Black"/>
                <a:sym typeface="Montserrat Black"/>
              </a:rPr>
              <a:t>Discriminative</a:t>
            </a:r>
            <a:endParaRPr b="0" i="0" sz="1950" u="none" cap="none" strike="noStrike"/>
          </a:p>
        </p:txBody>
      </p:sp>
      <p:sp>
        <p:nvSpPr>
          <p:cNvPr id="158" name="Google Shape;158;p20"/>
          <p:cNvSpPr/>
          <p:nvPr/>
        </p:nvSpPr>
        <p:spPr>
          <a:xfrm>
            <a:off x="9827181" y="3789640"/>
            <a:ext cx="3803333"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Inverse Frequency Recommender</a:t>
            </a:r>
            <a:endParaRPr b="0" i="0" sz="1550" u="none" cap="none" strike="noStrike"/>
          </a:p>
        </p:txBody>
      </p:sp>
      <p:sp>
        <p:nvSpPr>
          <p:cNvPr id="159" name="Google Shape;159;p20"/>
          <p:cNvSpPr/>
          <p:nvPr/>
        </p:nvSpPr>
        <p:spPr>
          <a:xfrm>
            <a:off x="9827181" y="4226243"/>
            <a:ext cx="3803333"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Favors distinctive, specific entities</a:t>
            </a:r>
            <a:endParaRPr b="0" i="0" sz="1550" u="none" cap="none" strike="noStrike"/>
          </a:p>
        </p:txBody>
      </p:sp>
      <p:sp>
        <p:nvSpPr>
          <p:cNvPr id="160" name="Google Shape;160;p20"/>
          <p:cNvSpPr/>
          <p:nvPr/>
        </p:nvSpPr>
        <p:spPr>
          <a:xfrm>
            <a:off x="793790" y="4973003"/>
            <a:ext cx="6422231" cy="1595318"/>
          </a:xfrm>
          <a:prstGeom prst="roundRect">
            <a:avLst>
              <a:gd fmla="val 573" name="adj"/>
            </a:avLst>
          </a:prstGeom>
          <a:solidFill>
            <a:srgbClr val="F8ECE4"/>
          </a:solidFill>
          <a:ln cap="flat" cmpd="sng" w="9525">
            <a:solidFill>
              <a:srgbClr val="F2DED0"/>
            </a:solidFill>
            <a:prstDash val="solid"/>
            <a:round/>
            <a:headEnd len="sm" w="sm" type="none"/>
            <a:tailEnd len="sm" w="sm" type="none"/>
          </a:ln>
          <a:effectLst>
            <a:outerShdw rotWithShape="0" algn="bl" dir="2700000" dist="17780">
              <a:srgbClr val="F2DED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999780" y="5178975"/>
            <a:ext cx="51633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1617"/>
              </a:buClr>
              <a:buSzPts val="1950"/>
              <a:buFont typeface="Montserrat Black"/>
              <a:buNone/>
            </a:pPr>
            <a:r>
              <a:rPr b="1" i="0" lang="en-US" sz="1950" u="none" cap="none" strike="noStrike">
                <a:solidFill>
                  <a:srgbClr val="151617"/>
                </a:solidFill>
                <a:latin typeface="Montserrat Black"/>
                <a:ea typeface="Montserrat Black"/>
                <a:cs typeface="Montserrat Black"/>
                <a:sym typeface="Montserrat Black"/>
              </a:rPr>
              <a:t>Exploratory/Stochastic</a:t>
            </a:r>
            <a:endParaRPr b="0" i="0" sz="1950" u="none" cap="none" strike="noStrike"/>
          </a:p>
        </p:txBody>
      </p:sp>
      <p:sp>
        <p:nvSpPr>
          <p:cNvPr id="162" name="Google Shape;162;p20"/>
          <p:cNvSpPr/>
          <p:nvPr/>
        </p:nvSpPr>
        <p:spPr>
          <a:xfrm>
            <a:off x="999768" y="5608201"/>
            <a:ext cx="6010275"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Random Walk &amp; Exploratory Walk</a:t>
            </a:r>
            <a:endParaRPr b="0" i="0" sz="1550" u="none" cap="none" strike="noStrike"/>
          </a:p>
        </p:txBody>
      </p:sp>
      <p:sp>
        <p:nvSpPr>
          <p:cNvPr id="163" name="Google Shape;163;p20"/>
          <p:cNvSpPr/>
          <p:nvPr/>
        </p:nvSpPr>
        <p:spPr>
          <a:xfrm>
            <a:off x="999768" y="6044803"/>
            <a:ext cx="6010275"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Serendipitous discovery with relevance</a:t>
            </a:r>
            <a:endParaRPr b="0" i="0" sz="1550" u="none" cap="none" strike="noStrike"/>
          </a:p>
        </p:txBody>
      </p:sp>
      <p:sp>
        <p:nvSpPr>
          <p:cNvPr id="164" name="Google Shape;164;p20"/>
          <p:cNvSpPr/>
          <p:nvPr/>
        </p:nvSpPr>
        <p:spPr>
          <a:xfrm>
            <a:off x="7414379" y="4973003"/>
            <a:ext cx="6422231" cy="1595318"/>
          </a:xfrm>
          <a:prstGeom prst="roundRect">
            <a:avLst>
              <a:gd fmla="val 573" name="adj"/>
            </a:avLst>
          </a:prstGeom>
          <a:solidFill>
            <a:srgbClr val="F8ECE4"/>
          </a:solidFill>
          <a:ln cap="flat" cmpd="sng" w="9525">
            <a:solidFill>
              <a:srgbClr val="BAB6AA"/>
            </a:solidFill>
            <a:prstDash val="solid"/>
            <a:round/>
            <a:headEnd len="sm" w="sm" type="none"/>
            <a:tailEnd len="sm" w="sm" type="none"/>
          </a:ln>
          <a:effectLst>
            <a:outerShdw rotWithShape="0" algn="bl" dir="2700000" dist="17780">
              <a:srgbClr val="BAB6AA"/>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7620357" y="5178981"/>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51617"/>
              </a:buClr>
              <a:buSzPts val="1950"/>
              <a:buFont typeface="Montserrat Black"/>
              <a:buNone/>
            </a:pPr>
            <a:r>
              <a:rPr b="1" i="0" lang="en-US" sz="1950" u="none" cap="none" strike="noStrike">
                <a:solidFill>
                  <a:srgbClr val="151617"/>
                </a:solidFill>
                <a:latin typeface="Montserrat Black"/>
                <a:ea typeface="Montserrat Black"/>
                <a:cs typeface="Montserrat Black"/>
                <a:sym typeface="Montserrat Black"/>
              </a:rPr>
              <a:t>Goal-Directed</a:t>
            </a:r>
            <a:endParaRPr b="0" i="0" sz="1950" u="none" cap="none" strike="noStrike"/>
          </a:p>
        </p:txBody>
      </p:sp>
      <p:sp>
        <p:nvSpPr>
          <p:cNvPr id="166" name="Google Shape;166;p20"/>
          <p:cNvSpPr/>
          <p:nvPr/>
        </p:nvSpPr>
        <p:spPr>
          <a:xfrm>
            <a:off x="7620357" y="5608201"/>
            <a:ext cx="6010275"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Guided Walk &amp; Guided Exploratory</a:t>
            </a:r>
            <a:endParaRPr b="0" i="0" sz="1550" u="none" cap="none" strike="noStrike"/>
          </a:p>
        </p:txBody>
      </p:sp>
      <p:sp>
        <p:nvSpPr>
          <p:cNvPr id="167" name="Google Shape;167;p20"/>
          <p:cNvSpPr/>
          <p:nvPr/>
        </p:nvSpPr>
        <p:spPr>
          <a:xfrm>
            <a:off x="7620357" y="6044803"/>
            <a:ext cx="6010275"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151617"/>
              </a:buClr>
              <a:buSzPts val="1550"/>
              <a:buFont typeface="Inconsolata"/>
              <a:buNone/>
            </a:pPr>
            <a:r>
              <a:rPr b="0" i="0" lang="en-US" sz="1550" u="none" cap="none" strike="noStrike">
                <a:solidFill>
                  <a:srgbClr val="151617"/>
                </a:solidFill>
                <a:latin typeface="Inconsolata"/>
                <a:ea typeface="Inconsolata"/>
                <a:cs typeface="Inconsolata"/>
                <a:sym typeface="Inconsolata"/>
              </a:rPr>
              <a:t>Thematic journeys with destinations</a:t>
            </a:r>
            <a:endParaRPr b="0" i="0" sz="1550" u="none" cap="none" strike="noStrike"/>
          </a:p>
        </p:txBody>
      </p:sp>
      <p:sp>
        <p:nvSpPr>
          <p:cNvPr id="168" name="Google Shape;168;p20"/>
          <p:cNvSpPr/>
          <p:nvPr/>
        </p:nvSpPr>
        <p:spPr>
          <a:xfrm>
            <a:off x="793790" y="6791563"/>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SzPts val="1550"/>
              <a:buFont typeface="Arial"/>
              <a:buNone/>
            </a:pPr>
            <a:r>
              <a:t/>
            </a:r>
            <a:endParaRPr b="0" i="0" sz="1550" u="none" cap="none" strike="noStrike"/>
          </a:p>
        </p:txBody>
      </p:sp>
      <p:pic>
        <p:nvPicPr>
          <p:cNvPr id="169" name="Google Shape;169;p20"/>
          <p:cNvPicPr preferRelativeResize="0"/>
          <p:nvPr/>
        </p:nvPicPr>
        <p:blipFill>
          <a:blip r:embed="rId3">
            <a:alphaModFix/>
          </a:blip>
          <a:stretch>
            <a:fillRect/>
          </a:stretch>
        </p:blipFill>
        <p:spPr>
          <a:xfrm>
            <a:off x="11887200" y="7791453"/>
            <a:ext cx="2743200" cy="43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p:nvPr/>
        </p:nvSpPr>
        <p:spPr>
          <a:xfrm>
            <a:off x="607919" y="446375"/>
            <a:ext cx="8952300" cy="474900"/>
          </a:xfrm>
          <a:prstGeom prst="rect">
            <a:avLst/>
          </a:prstGeom>
          <a:noFill/>
          <a:ln>
            <a:noFill/>
          </a:ln>
        </p:spPr>
        <p:txBody>
          <a:bodyPr anchorCtr="0" anchor="t" bIns="0" lIns="0" spcFirstLastPara="1" rIns="0" wrap="square" tIns="0">
            <a:noAutofit/>
          </a:bodyPr>
          <a:lstStyle/>
          <a:p>
            <a:pPr indent="0" lvl="0" marL="0" marR="0" rtl="0" algn="l">
              <a:lnSpc>
                <a:spcPct val="125423"/>
              </a:lnSpc>
              <a:spcBef>
                <a:spcPts val="0"/>
              </a:spcBef>
              <a:spcAft>
                <a:spcPts val="0"/>
              </a:spcAft>
              <a:buClr>
                <a:srgbClr val="151617"/>
              </a:buClr>
              <a:buSzPts val="2950"/>
              <a:buFont typeface="Montserrat Black"/>
              <a:buNone/>
            </a:pPr>
            <a:r>
              <a:rPr b="1" i="0" lang="en-US" sz="2950" u="none" cap="none" strike="noStrike">
                <a:solidFill>
                  <a:srgbClr val="151617"/>
                </a:solidFill>
                <a:latin typeface="Montserrat Black"/>
                <a:ea typeface="Montserrat Black"/>
                <a:cs typeface="Montserrat Black"/>
                <a:sym typeface="Montserrat Black"/>
              </a:rPr>
              <a:t>Algorithm Details: Part A</a:t>
            </a:r>
            <a:endParaRPr b="0" i="0" sz="2950" u="none" cap="none" strike="noStrike"/>
          </a:p>
        </p:txBody>
      </p:sp>
      <p:sp>
        <p:nvSpPr>
          <p:cNvPr id="176" name="Google Shape;176;p21"/>
          <p:cNvSpPr/>
          <p:nvPr/>
        </p:nvSpPr>
        <p:spPr>
          <a:xfrm>
            <a:off x="607933" y="1149072"/>
            <a:ext cx="7928134" cy="1483757"/>
          </a:xfrm>
          <a:prstGeom prst="roundRect">
            <a:avLst>
              <a:gd fmla="val 616" name="adj"/>
            </a:avLst>
          </a:prstGeom>
          <a:solidFill>
            <a:srgbClr val="F8ECE4"/>
          </a:solidFill>
          <a:ln cap="flat" cmpd="sng" w="15225">
            <a:solidFill>
              <a:srgbClr val="151617"/>
            </a:solidFill>
            <a:prstDash val="solid"/>
            <a:round/>
            <a:headEnd len="sm" w="sm" type="none"/>
            <a:tailEnd len="sm" w="sm" type="none"/>
          </a:ln>
          <a:effectLst>
            <a:outerShdw rotWithShape="0" algn="bl" dir="2700000" dist="1397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623173" y="1164312"/>
            <a:ext cx="607800" cy="1453200"/>
          </a:xfrm>
          <a:prstGeom prst="rect">
            <a:avLst/>
          </a:prstGeom>
          <a:solidFill>
            <a:srgbClr val="F8ECE4"/>
          </a:solidFill>
          <a:ln>
            <a:noFill/>
          </a:ln>
          <a:effectLst>
            <a:outerShdw rotWithShape="0" algn="bl" dir="2700000" dist="1397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Montserrat"/>
                <a:ea typeface="Montserrat"/>
                <a:cs typeface="Montserrat"/>
                <a:sym typeface="Montserrat"/>
              </a:rPr>
              <a:t>  1</a:t>
            </a:r>
            <a:endParaRPr sz="2000">
              <a:latin typeface="Montserrat"/>
              <a:ea typeface="Montserrat"/>
              <a:cs typeface="Montserrat"/>
              <a:sym typeface="Montserrat"/>
            </a:endParaRPr>
          </a:p>
        </p:txBody>
      </p:sp>
      <p:sp>
        <p:nvSpPr>
          <p:cNvPr id="178" name="Google Shape;178;p21"/>
          <p:cNvSpPr/>
          <p:nvPr/>
        </p:nvSpPr>
        <p:spPr>
          <a:xfrm>
            <a:off x="1383021" y="1316225"/>
            <a:ext cx="7287000" cy="237600"/>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151617"/>
              </a:buClr>
              <a:buSzPts val="1450"/>
              <a:buFont typeface="Montserrat Black"/>
              <a:buNone/>
            </a:pPr>
            <a:r>
              <a:rPr b="1" i="0" lang="en-US" sz="1450" u="none" cap="none" strike="noStrike">
                <a:solidFill>
                  <a:srgbClr val="151617"/>
                </a:solidFill>
                <a:latin typeface="Montserrat Black"/>
                <a:ea typeface="Montserrat Black"/>
                <a:cs typeface="Montserrat Black"/>
                <a:sym typeface="Montserrat Black"/>
              </a:rPr>
              <a:t>Simple Co-Occurrence Recommender</a:t>
            </a:r>
            <a:endParaRPr b="0" i="0" sz="1450" u="none" cap="none" strike="noStrike"/>
          </a:p>
        </p:txBody>
      </p:sp>
      <p:sp>
        <p:nvSpPr>
          <p:cNvPr id="179" name="Google Shape;179;p21"/>
          <p:cNvSpPr/>
          <p:nvPr/>
        </p:nvSpPr>
        <p:spPr>
          <a:xfrm>
            <a:off x="1383030" y="1644848"/>
            <a:ext cx="6985873" cy="486489"/>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151617"/>
              </a:buClr>
              <a:buSzPts val="1150"/>
              <a:buFont typeface="Inconsolata"/>
              <a:buNone/>
            </a:pPr>
            <a:r>
              <a:rPr b="0" i="0" lang="en-US" sz="1150" u="none" cap="none" strike="noStrike">
                <a:solidFill>
                  <a:srgbClr val="151617"/>
                </a:solidFill>
                <a:latin typeface="Inconsolata"/>
                <a:ea typeface="Inconsolata"/>
                <a:cs typeface="Inconsolata"/>
                <a:sym typeface="Inconsolata"/>
              </a:rPr>
              <a:t>Returns top neighbors ranked by co-occurrence weight. Fastest option providing direct, explainable associations. Ideal for users seeking immediate cultural connections.</a:t>
            </a:r>
            <a:endParaRPr b="0" i="0" sz="1150" u="none" cap="none" strike="noStrike"/>
          </a:p>
        </p:txBody>
      </p:sp>
      <p:sp>
        <p:nvSpPr>
          <p:cNvPr id="180" name="Google Shape;180;p21"/>
          <p:cNvSpPr/>
          <p:nvPr/>
        </p:nvSpPr>
        <p:spPr>
          <a:xfrm>
            <a:off x="1383030" y="2222421"/>
            <a:ext cx="6985873" cy="243245"/>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151617"/>
              </a:buClr>
              <a:buSzPts val="1150"/>
              <a:buFont typeface="Inconsolata"/>
              <a:buNone/>
            </a:pPr>
            <a:r>
              <a:rPr b="1" i="0" lang="en-US" sz="1150" u="none" cap="none" strike="noStrike">
                <a:solidFill>
                  <a:srgbClr val="151617"/>
                </a:solidFill>
                <a:latin typeface="Inconsolata"/>
                <a:ea typeface="Inconsolata"/>
                <a:cs typeface="Inconsolata"/>
                <a:sym typeface="Inconsolata"/>
              </a:rPr>
              <a:t>Example:</a:t>
            </a:r>
            <a:r>
              <a:rPr b="0" i="0" lang="en-US" sz="1150" u="none" cap="none" strike="noStrike">
                <a:solidFill>
                  <a:srgbClr val="151617"/>
                </a:solidFill>
                <a:latin typeface="Inconsolata"/>
                <a:ea typeface="Inconsolata"/>
                <a:cs typeface="Inconsolata"/>
                <a:sym typeface="Inconsolata"/>
              </a:rPr>
              <a:t> "Charminar" → Laad Bazaar, Mecca Masjid</a:t>
            </a:r>
            <a:endParaRPr b="0" i="0" sz="1150" u="none" cap="none" strike="noStrike"/>
          </a:p>
        </p:txBody>
      </p:sp>
      <p:sp>
        <p:nvSpPr>
          <p:cNvPr id="181" name="Google Shape;181;p21"/>
          <p:cNvSpPr/>
          <p:nvPr/>
        </p:nvSpPr>
        <p:spPr>
          <a:xfrm>
            <a:off x="607933" y="2784753"/>
            <a:ext cx="7928134" cy="1727002"/>
          </a:xfrm>
          <a:prstGeom prst="roundRect">
            <a:avLst>
              <a:gd fmla="val 529" name="adj"/>
            </a:avLst>
          </a:prstGeom>
          <a:solidFill>
            <a:srgbClr val="F8ECE4"/>
          </a:solidFill>
          <a:ln cap="flat" cmpd="sng" w="15225">
            <a:solidFill>
              <a:srgbClr val="151617"/>
            </a:solidFill>
            <a:prstDash val="solid"/>
            <a:round/>
            <a:headEnd len="sm" w="sm" type="none"/>
            <a:tailEnd len="sm" w="sm" type="none"/>
          </a:ln>
          <a:effectLst>
            <a:outerShdw rotWithShape="0" algn="bl" dir="2700000" dist="1397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623173" y="2799993"/>
            <a:ext cx="607800" cy="1696500"/>
          </a:xfrm>
          <a:prstGeom prst="rect">
            <a:avLst/>
          </a:prstGeom>
          <a:solidFill>
            <a:srgbClr val="F8ECE4"/>
          </a:solidFill>
          <a:ln>
            <a:noFill/>
          </a:ln>
          <a:effectLst>
            <a:outerShdw rotWithShape="0" algn="bl" dir="2700000" dist="1397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Montserrat"/>
                <a:ea typeface="Montserrat"/>
                <a:cs typeface="Montserrat"/>
                <a:sym typeface="Montserrat"/>
              </a:rPr>
              <a:t>  2</a:t>
            </a:r>
            <a:endParaRPr sz="2000">
              <a:latin typeface="Montserrat"/>
              <a:ea typeface="Montserrat"/>
              <a:cs typeface="Montserrat"/>
              <a:sym typeface="Montserrat"/>
            </a:endParaRPr>
          </a:p>
        </p:txBody>
      </p:sp>
      <p:sp>
        <p:nvSpPr>
          <p:cNvPr id="183" name="Google Shape;183;p21"/>
          <p:cNvSpPr/>
          <p:nvPr/>
        </p:nvSpPr>
        <p:spPr>
          <a:xfrm>
            <a:off x="1383019" y="2951925"/>
            <a:ext cx="5815500" cy="237600"/>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151617"/>
              </a:buClr>
              <a:buSzPts val="1450"/>
              <a:buFont typeface="Montserrat Black"/>
              <a:buNone/>
            </a:pPr>
            <a:r>
              <a:rPr b="1" i="0" lang="en-US" sz="1450" u="none" cap="none" strike="noStrike">
                <a:solidFill>
                  <a:srgbClr val="151617"/>
                </a:solidFill>
                <a:latin typeface="Montserrat Black"/>
                <a:ea typeface="Montserrat Black"/>
                <a:cs typeface="Montserrat Black"/>
                <a:sym typeface="Montserrat Black"/>
              </a:rPr>
              <a:t>PageRank Recommender</a:t>
            </a:r>
            <a:endParaRPr b="0" i="0" sz="1450" u="none" cap="none" strike="noStrike"/>
          </a:p>
        </p:txBody>
      </p:sp>
      <p:sp>
        <p:nvSpPr>
          <p:cNvPr id="184" name="Google Shape;184;p21"/>
          <p:cNvSpPr/>
          <p:nvPr/>
        </p:nvSpPr>
        <p:spPr>
          <a:xfrm>
            <a:off x="1383030" y="3280529"/>
            <a:ext cx="6985873" cy="729734"/>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151617"/>
              </a:buClr>
              <a:buSzPts val="1150"/>
              <a:buFont typeface="Inconsolata"/>
              <a:buNone/>
            </a:pPr>
            <a:r>
              <a:rPr b="0" i="0" lang="en-US" sz="1150" u="none" cap="none" strike="noStrike">
                <a:solidFill>
                  <a:srgbClr val="151617"/>
                </a:solidFill>
                <a:latin typeface="Inconsolata"/>
                <a:ea typeface="Inconsolata"/>
                <a:cs typeface="Inconsolata"/>
                <a:sym typeface="Inconsolata"/>
              </a:rPr>
              <a:t>Applies personalized PageRank biased toward seed entities, capturing indirect connections and central nodes. Leverages global graph structure to identify culturally important entities.</a:t>
            </a:r>
            <a:endParaRPr b="0" i="0" sz="1150" u="none" cap="none" strike="noStrike"/>
          </a:p>
        </p:txBody>
      </p:sp>
      <p:sp>
        <p:nvSpPr>
          <p:cNvPr id="185" name="Google Shape;185;p21"/>
          <p:cNvSpPr/>
          <p:nvPr/>
        </p:nvSpPr>
        <p:spPr>
          <a:xfrm>
            <a:off x="1383030" y="4101346"/>
            <a:ext cx="6985873" cy="243245"/>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151617"/>
              </a:buClr>
              <a:buSzPts val="1150"/>
              <a:buFont typeface="Inconsolata"/>
              <a:buNone/>
            </a:pPr>
            <a:r>
              <a:rPr b="1" i="0" lang="en-US" sz="1150" u="none" cap="none" strike="noStrike">
                <a:solidFill>
                  <a:srgbClr val="151617"/>
                </a:solidFill>
                <a:latin typeface="Inconsolata"/>
                <a:ea typeface="Inconsolata"/>
                <a:cs typeface="Inconsolata"/>
                <a:sym typeface="Inconsolata"/>
              </a:rPr>
              <a:t>Example:</a:t>
            </a:r>
            <a:r>
              <a:rPr b="0" i="0" lang="en-US" sz="1150" u="none" cap="none" strike="noStrike">
                <a:solidFill>
                  <a:srgbClr val="151617"/>
                </a:solidFill>
                <a:latin typeface="Inconsolata"/>
                <a:ea typeface="Inconsolata"/>
                <a:cs typeface="Inconsolata"/>
                <a:sym typeface="Inconsolata"/>
              </a:rPr>
              <a:t> Surfaces influential landmarks beyond immediate neighbors</a:t>
            </a:r>
            <a:endParaRPr b="0" i="0" sz="1150" u="none" cap="none" strike="noStrike"/>
          </a:p>
        </p:txBody>
      </p:sp>
      <p:sp>
        <p:nvSpPr>
          <p:cNvPr id="186" name="Google Shape;186;p21"/>
          <p:cNvSpPr/>
          <p:nvPr/>
        </p:nvSpPr>
        <p:spPr>
          <a:xfrm>
            <a:off x="607933" y="4663678"/>
            <a:ext cx="7928134" cy="1483757"/>
          </a:xfrm>
          <a:prstGeom prst="roundRect">
            <a:avLst>
              <a:gd fmla="val 616" name="adj"/>
            </a:avLst>
          </a:prstGeom>
          <a:solidFill>
            <a:srgbClr val="F8ECE4"/>
          </a:solidFill>
          <a:ln cap="flat" cmpd="sng" w="15225">
            <a:solidFill>
              <a:srgbClr val="151617"/>
            </a:solidFill>
            <a:prstDash val="solid"/>
            <a:round/>
            <a:headEnd len="sm" w="sm" type="none"/>
            <a:tailEnd len="sm" w="sm" type="none"/>
          </a:ln>
          <a:effectLst>
            <a:outerShdw rotWithShape="0" algn="bl" dir="2700000" dist="1397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623173" y="4678918"/>
            <a:ext cx="607800" cy="1453200"/>
          </a:xfrm>
          <a:prstGeom prst="rect">
            <a:avLst/>
          </a:prstGeom>
          <a:solidFill>
            <a:srgbClr val="F8ECE4"/>
          </a:solidFill>
          <a:ln>
            <a:noFill/>
          </a:ln>
          <a:effectLst>
            <a:outerShdw rotWithShape="0" algn="bl" dir="2700000" dist="1397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Montserrat"/>
                <a:ea typeface="Montserrat"/>
                <a:cs typeface="Montserrat"/>
                <a:sym typeface="Montserrat"/>
              </a:rPr>
              <a:t>  3</a:t>
            </a:r>
            <a:endParaRPr sz="2000">
              <a:latin typeface="Montserrat"/>
              <a:ea typeface="Montserrat"/>
              <a:cs typeface="Montserrat"/>
              <a:sym typeface="Montserrat"/>
            </a:endParaRPr>
          </a:p>
        </p:txBody>
      </p:sp>
      <p:sp>
        <p:nvSpPr>
          <p:cNvPr id="188" name="Google Shape;188;p21"/>
          <p:cNvSpPr/>
          <p:nvPr/>
        </p:nvSpPr>
        <p:spPr>
          <a:xfrm>
            <a:off x="1383020" y="4830850"/>
            <a:ext cx="6869400" cy="237600"/>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151617"/>
              </a:buClr>
              <a:buSzPts val="1450"/>
              <a:buFont typeface="Montserrat Black"/>
              <a:buNone/>
            </a:pPr>
            <a:r>
              <a:rPr b="1" i="0" lang="en-US" sz="1450" u="none" cap="none" strike="noStrike">
                <a:solidFill>
                  <a:srgbClr val="151617"/>
                </a:solidFill>
                <a:latin typeface="Montserrat Black"/>
                <a:ea typeface="Montserrat Black"/>
                <a:cs typeface="Montserrat Black"/>
                <a:sym typeface="Montserrat Black"/>
              </a:rPr>
              <a:t>Inverse Frequency Recommender</a:t>
            </a:r>
            <a:endParaRPr b="0" i="0" sz="1450" u="none" cap="none" strike="noStrike"/>
          </a:p>
        </p:txBody>
      </p:sp>
      <p:sp>
        <p:nvSpPr>
          <p:cNvPr id="189" name="Google Shape;189;p21"/>
          <p:cNvSpPr/>
          <p:nvPr/>
        </p:nvSpPr>
        <p:spPr>
          <a:xfrm>
            <a:off x="1383030" y="5159454"/>
            <a:ext cx="6985873" cy="486489"/>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151617"/>
              </a:buClr>
              <a:buSzPts val="1150"/>
              <a:buFont typeface="Inconsolata"/>
              <a:buNone/>
            </a:pPr>
            <a:r>
              <a:rPr b="0" i="0" lang="en-US" sz="1150" u="none" cap="none" strike="noStrike">
                <a:solidFill>
                  <a:srgbClr val="151617"/>
                </a:solidFill>
                <a:latin typeface="Inconsolata"/>
                <a:ea typeface="Inconsolata"/>
                <a:cs typeface="Inconsolata"/>
                <a:sym typeface="Inconsolata"/>
              </a:rPr>
              <a:t>Weights neighbors by edge weight multiplied by IDF score, favoring distinctive over generic entities. Reduces common, less informative results.</a:t>
            </a:r>
            <a:endParaRPr b="0" i="0" sz="1150" u="none" cap="none" strike="noStrike"/>
          </a:p>
        </p:txBody>
      </p:sp>
      <p:sp>
        <p:nvSpPr>
          <p:cNvPr id="190" name="Google Shape;190;p21"/>
          <p:cNvSpPr/>
          <p:nvPr/>
        </p:nvSpPr>
        <p:spPr>
          <a:xfrm>
            <a:off x="1383030" y="5737027"/>
            <a:ext cx="6985873" cy="243245"/>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151617"/>
              </a:buClr>
              <a:buSzPts val="1150"/>
              <a:buFont typeface="Inconsolata"/>
              <a:buNone/>
            </a:pPr>
            <a:r>
              <a:rPr b="1" i="0" lang="en-US" sz="1150" u="none" cap="none" strike="noStrike">
                <a:solidFill>
                  <a:srgbClr val="151617"/>
                </a:solidFill>
                <a:latin typeface="Inconsolata"/>
                <a:ea typeface="Inconsolata"/>
                <a:cs typeface="Inconsolata"/>
                <a:sym typeface="Inconsolata"/>
              </a:rPr>
              <a:t>Example:</a:t>
            </a:r>
            <a:r>
              <a:rPr b="0" i="0" lang="en-US" sz="1150" u="none" cap="none" strike="noStrike">
                <a:solidFill>
                  <a:srgbClr val="151617"/>
                </a:solidFill>
                <a:latin typeface="Inconsolata"/>
                <a:ea typeface="Inconsolata"/>
                <a:cs typeface="Inconsolata"/>
                <a:sym typeface="Inconsolata"/>
              </a:rPr>
              <a:t> Prioritizes unique cultural items over ubiquitous mentions</a:t>
            </a:r>
            <a:endParaRPr b="0" i="0" sz="1150" u="none" cap="none" strike="noStrike"/>
          </a:p>
        </p:txBody>
      </p:sp>
      <p:sp>
        <p:nvSpPr>
          <p:cNvPr id="191" name="Google Shape;191;p21"/>
          <p:cNvSpPr/>
          <p:nvPr/>
        </p:nvSpPr>
        <p:spPr>
          <a:xfrm>
            <a:off x="607933" y="6299359"/>
            <a:ext cx="7928134" cy="1483757"/>
          </a:xfrm>
          <a:prstGeom prst="roundRect">
            <a:avLst>
              <a:gd fmla="val 616" name="adj"/>
            </a:avLst>
          </a:prstGeom>
          <a:solidFill>
            <a:srgbClr val="F8ECE4"/>
          </a:solidFill>
          <a:ln cap="flat" cmpd="sng" w="15225">
            <a:solidFill>
              <a:srgbClr val="151617"/>
            </a:solidFill>
            <a:prstDash val="solid"/>
            <a:round/>
            <a:headEnd len="sm" w="sm" type="none"/>
            <a:tailEnd len="sm" w="sm" type="none"/>
          </a:ln>
          <a:effectLst>
            <a:outerShdw rotWithShape="0" algn="bl" dir="2700000" dist="1397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623173" y="6314599"/>
            <a:ext cx="607800" cy="1453200"/>
          </a:xfrm>
          <a:prstGeom prst="rect">
            <a:avLst/>
          </a:prstGeom>
          <a:solidFill>
            <a:srgbClr val="F8ECE4"/>
          </a:solidFill>
          <a:ln>
            <a:noFill/>
          </a:ln>
          <a:effectLst>
            <a:outerShdw rotWithShape="0" algn="bl" dir="2700000" dist="1397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Montserrat"/>
                <a:ea typeface="Montserrat"/>
                <a:cs typeface="Montserrat"/>
                <a:sym typeface="Montserrat"/>
              </a:rPr>
              <a:t>  4</a:t>
            </a:r>
            <a:endParaRPr sz="2000">
              <a:latin typeface="Montserrat"/>
              <a:ea typeface="Montserrat"/>
              <a:cs typeface="Montserrat"/>
              <a:sym typeface="Montserrat"/>
            </a:endParaRPr>
          </a:p>
        </p:txBody>
      </p:sp>
      <p:sp>
        <p:nvSpPr>
          <p:cNvPr id="193" name="Google Shape;193;p21"/>
          <p:cNvSpPr/>
          <p:nvPr/>
        </p:nvSpPr>
        <p:spPr>
          <a:xfrm>
            <a:off x="1383020" y="6466525"/>
            <a:ext cx="6051900" cy="237600"/>
          </a:xfrm>
          <a:prstGeom prst="rect">
            <a:avLst/>
          </a:prstGeom>
          <a:noFill/>
          <a:ln>
            <a:noFill/>
          </a:ln>
        </p:spPr>
        <p:txBody>
          <a:bodyPr anchorCtr="0" anchor="t" bIns="0" lIns="0" spcFirstLastPara="1" rIns="0" wrap="square" tIns="0">
            <a:noAutofit/>
          </a:bodyPr>
          <a:lstStyle/>
          <a:p>
            <a:pPr indent="0" lvl="0" marL="0" marR="0" rtl="0" algn="l">
              <a:lnSpc>
                <a:spcPct val="127586"/>
              </a:lnSpc>
              <a:spcBef>
                <a:spcPts val="0"/>
              </a:spcBef>
              <a:spcAft>
                <a:spcPts val="0"/>
              </a:spcAft>
              <a:buClr>
                <a:srgbClr val="151617"/>
              </a:buClr>
              <a:buSzPts val="1450"/>
              <a:buFont typeface="Montserrat Black"/>
              <a:buNone/>
            </a:pPr>
            <a:r>
              <a:rPr b="1" i="0" lang="en-US" sz="1450" u="none" cap="none" strike="noStrike">
                <a:solidFill>
                  <a:srgbClr val="151617"/>
                </a:solidFill>
                <a:latin typeface="Montserrat Black"/>
                <a:ea typeface="Montserrat Black"/>
                <a:cs typeface="Montserrat Black"/>
                <a:sym typeface="Montserrat Black"/>
              </a:rPr>
              <a:t>Random Walk Recommender</a:t>
            </a:r>
            <a:endParaRPr b="0" i="0" sz="1450" u="none" cap="none" strike="noStrike"/>
          </a:p>
        </p:txBody>
      </p:sp>
      <p:sp>
        <p:nvSpPr>
          <p:cNvPr id="194" name="Google Shape;194;p21"/>
          <p:cNvSpPr/>
          <p:nvPr/>
        </p:nvSpPr>
        <p:spPr>
          <a:xfrm>
            <a:off x="1383030" y="6795135"/>
            <a:ext cx="6985873" cy="486489"/>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151617"/>
              </a:buClr>
              <a:buSzPts val="1150"/>
              <a:buFont typeface="Inconsolata"/>
              <a:buNone/>
            </a:pPr>
            <a:r>
              <a:rPr b="0" i="0" lang="en-US" sz="1150" u="none" cap="none" strike="noStrike">
                <a:solidFill>
                  <a:srgbClr val="151617"/>
                </a:solidFill>
                <a:latin typeface="Inconsolata"/>
                <a:ea typeface="Inconsolata"/>
                <a:cs typeface="Inconsolata"/>
                <a:sym typeface="Inconsolata"/>
              </a:rPr>
              <a:t>Executes multiple stochastic walks, collecting visit frequencies. Yields serendipitous yet relevant discoveries through probabilistic exploration.</a:t>
            </a:r>
            <a:endParaRPr b="0" i="0" sz="1150" u="none" cap="none" strike="noStrike"/>
          </a:p>
        </p:txBody>
      </p:sp>
      <p:sp>
        <p:nvSpPr>
          <p:cNvPr id="195" name="Google Shape;195;p21"/>
          <p:cNvSpPr/>
          <p:nvPr/>
        </p:nvSpPr>
        <p:spPr>
          <a:xfrm>
            <a:off x="1383030" y="7372707"/>
            <a:ext cx="6985873" cy="243245"/>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151617"/>
              </a:buClr>
              <a:buSzPts val="1150"/>
              <a:buFont typeface="Inconsolata"/>
              <a:buNone/>
            </a:pPr>
            <a:r>
              <a:rPr b="1" i="0" lang="en-US" sz="1150" u="none" cap="none" strike="noStrike">
                <a:solidFill>
                  <a:srgbClr val="151617"/>
                </a:solidFill>
                <a:latin typeface="Inconsolata"/>
                <a:ea typeface="Inconsolata"/>
                <a:cs typeface="Inconsolata"/>
                <a:sym typeface="Inconsolata"/>
              </a:rPr>
              <a:t>Example:</a:t>
            </a:r>
            <a:r>
              <a:rPr b="0" i="0" lang="en-US" sz="1150" u="none" cap="none" strike="noStrike">
                <a:solidFill>
                  <a:srgbClr val="151617"/>
                </a:solidFill>
                <a:latin typeface="Inconsolata"/>
                <a:ea typeface="Inconsolata"/>
                <a:cs typeface="Inconsolata"/>
                <a:sym typeface="Inconsolata"/>
              </a:rPr>
              <a:t> Uncovers unexpected cultural connections</a:t>
            </a:r>
            <a:endParaRPr b="0" i="0" sz="1150" u="none" cap="none" strike="noStrike"/>
          </a:p>
        </p:txBody>
      </p:sp>
      <p:pic>
        <p:nvPicPr>
          <p:cNvPr id="196" name="Google Shape;196;p21"/>
          <p:cNvPicPr preferRelativeResize="0"/>
          <p:nvPr/>
        </p:nvPicPr>
        <p:blipFill>
          <a:blip r:embed="rId3">
            <a:alphaModFix/>
          </a:blip>
          <a:stretch>
            <a:fillRect/>
          </a:stretch>
        </p:blipFill>
        <p:spPr>
          <a:xfrm>
            <a:off x="11887192" y="7767875"/>
            <a:ext cx="2743200" cy="438150"/>
          </a:xfrm>
          <a:prstGeom prst="rect">
            <a:avLst/>
          </a:prstGeom>
          <a:noFill/>
          <a:ln>
            <a:noFill/>
          </a:ln>
        </p:spPr>
      </p:pic>
      <p:pic>
        <p:nvPicPr>
          <p:cNvPr id="197" name="Google Shape;197;p21" title="WhatsApp Image 2025-11-18 at 4.44.24 PM.jpeg"/>
          <p:cNvPicPr preferRelativeResize="0"/>
          <p:nvPr/>
        </p:nvPicPr>
        <p:blipFill>
          <a:blip r:embed="rId4">
            <a:alphaModFix/>
          </a:blip>
          <a:stretch>
            <a:fillRect/>
          </a:stretch>
        </p:blipFill>
        <p:spPr>
          <a:xfrm>
            <a:off x="9153725" y="4663680"/>
            <a:ext cx="3510900" cy="3596545"/>
          </a:xfrm>
          <a:prstGeom prst="rect">
            <a:avLst/>
          </a:prstGeom>
          <a:noFill/>
          <a:ln>
            <a:noFill/>
          </a:ln>
        </p:spPr>
      </p:pic>
      <p:pic>
        <p:nvPicPr>
          <p:cNvPr id="198" name="Google Shape;198;p21" title="WhatsApp Image 2025-11-18 at 4.45.17 PM.jpeg"/>
          <p:cNvPicPr preferRelativeResize="0"/>
          <p:nvPr/>
        </p:nvPicPr>
        <p:blipFill>
          <a:blip r:embed="rId5">
            <a:alphaModFix/>
          </a:blip>
          <a:stretch>
            <a:fillRect/>
          </a:stretch>
        </p:blipFill>
        <p:spPr>
          <a:xfrm>
            <a:off x="11163292" y="-52750"/>
            <a:ext cx="3467100" cy="557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p:nvPr/>
        </p:nvSpPr>
        <p:spPr>
          <a:xfrm>
            <a:off x="785831" y="619125"/>
            <a:ext cx="9955500" cy="613800"/>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151617"/>
              </a:buClr>
              <a:buSzPts val="3850"/>
              <a:buFont typeface="Montserrat Black"/>
              <a:buNone/>
            </a:pPr>
            <a:r>
              <a:rPr b="1" i="0" lang="en-US" sz="3850" u="none" cap="none" strike="noStrike">
                <a:solidFill>
                  <a:srgbClr val="151617"/>
                </a:solidFill>
                <a:latin typeface="Montserrat Black"/>
                <a:ea typeface="Montserrat Black"/>
                <a:cs typeface="Montserrat Black"/>
                <a:sym typeface="Montserrat Black"/>
              </a:rPr>
              <a:t>Algorithm Details: Part B</a:t>
            </a:r>
            <a:endParaRPr b="0" i="0" sz="3850" u="none" cap="none" strike="noStrike"/>
          </a:p>
        </p:txBody>
      </p:sp>
      <p:sp>
        <p:nvSpPr>
          <p:cNvPr id="205" name="Google Shape;205;p22"/>
          <p:cNvSpPr/>
          <p:nvPr/>
        </p:nvSpPr>
        <p:spPr>
          <a:xfrm>
            <a:off x="785813" y="1625918"/>
            <a:ext cx="13058775" cy="31432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151617"/>
              </a:buClr>
              <a:buSzPts val="1500"/>
              <a:buFont typeface="Inconsolata"/>
              <a:buNone/>
            </a:pPr>
            <a:r>
              <a:rPr b="0" i="0" lang="en-US" sz="1500" u="none" cap="none" strike="noStrike">
                <a:solidFill>
                  <a:srgbClr val="151617"/>
                </a:solidFill>
                <a:latin typeface="Inconsolata"/>
                <a:ea typeface="Inconsolata"/>
                <a:cs typeface="Inconsolata"/>
                <a:sym typeface="Inconsolata"/>
              </a:rPr>
              <a:t>Goal-directed and hybrid approaches enable thematic journeys through Hyderabad's cultural landscape.</a:t>
            </a:r>
            <a:endParaRPr b="0" i="0" sz="1500" u="none" cap="none" strike="noStrike"/>
          </a:p>
        </p:txBody>
      </p:sp>
      <p:sp>
        <p:nvSpPr>
          <p:cNvPr id="206" name="Google Shape;206;p22"/>
          <p:cNvSpPr/>
          <p:nvPr/>
        </p:nvSpPr>
        <p:spPr>
          <a:xfrm>
            <a:off x="7303770" y="2161223"/>
            <a:ext cx="22860" cy="4913828"/>
          </a:xfrm>
          <a:prstGeom prst="roundRect">
            <a:avLst>
              <a:gd fmla="val 40000" name="adj"/>
            </a:avLst>
          </a:prstGeom>
          <a:solidFill>
            <a:srgbClr val="000000">
              <a:alpha val="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6527721" y="2370773"/>
            <a:ext cx="589359" cy="22860"/>
          </a:xfrm>
          <a:prstGeom prst="roundRect">
            <a:avLst>
              <a:gd fmla="val 4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7094220" y="2161223"/>
            <a:ext cx="441960" cy="441960"/>
          </a:xfrm>
          <a:prstGeom prst="roundRect">
            <a:avLst>
              <a:gd fmla="val 2069" name="adj"/>
            </a:avLst>
          </a:prstGeom>
          <a:solidFill>
            <a:srgbClr val="F8ECE4"/>
          </a:solidFill>
          <a:ln cap="flat" cmpd="sng" w="9525">
            <a:solidFill>
              <a:srgbClr val="151617"/>
            </a:solidFill>
            <a:prstDash val="solid"/>
            <a:round/>
            <a:headEnd len="sm" w="sm" type="none"/>
            <a:tailEnd len="sm" w="sm" type="none"/>
          </a:ln>
          <a:effectLst>
            <a:outerShdw rotWithShape="0" algn="bl" dir="2700000" dist="1778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7167860" y="2198013"/>
            <a:ext cx="294680" cy="36837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1617"/>
              </a:buClr>
              <a:buSzPts val="2300"/>
              <a:buFont typeface="Montserrat Black"/>
              <a:buNone/>
            </a:pPr>
            <a:r>
              <a:rPr b="1" i="0" lang="en-US" sz="2300" u="none" cap="none" strike="noStrike">
                <a:solidFill>
                  <a:srgbClr val="151617"/>
                </a:solidFill>
                <a:latin typeface="Montserrat Black"/>
                <a:ea typeface="Montserrat Black"/>
                <a:cs typeface="Montserrat Black"/>
                <a:sym typeface="Montserrat Black"/>
              </a:rPr>
              <a:t>1</a:t>
            </a:r>
            <a:endParaRPr b="0" i="0" sz="2300" u="none" cap="none" strike="noStrike"/>
          </a:p>
        </p:txBody>
      </p:sp>
      <p:sp>
        <p:nvSpPr>
          <p:cNvPr id="210" name="Google Shape;210;p22"/>
          <p:cNvSpPr/>
          <p:nvPr/>
        </p:nvSpPr>
        <p:spPr>
          <a:xfrm>
            <a:off x="1" y="2228725"/>
            <a:ext cx="6332700" cy="306900"/>
          </a:xfrm>
          <a:prstGeom prst="rect">
            <a:avLst/>
          </a:prstGeom>
          <a:noFill/>
          <a:ln>
            <a:noFill/>
          </a:ln>
        </p:spPr>
        <p:txBody>
          <a:bodyPr anchorCtr="0" anchor="t" bIns="0" lIns="0" spcFirstLastPara="1" rIns="0" wrap="square" tIns="0">
            <a:noAutofit/>
          </a:bodyPr>
          <a:lstStyle/>
          <a:p>
            <a:pPr indent="0" lvl="0" marL="0" marR="0" rtl="0" algn="r">
              <a:lnSpc>
                <a:spcPct val="126315"/>
              </a:lnSpc>
              <a:spcBef>
                <a:spcPts val="0"/>
              </a:spcBef>
              <a:spcAft>
                <a:spcPts val="0"/>
              </a:spcAft>
              <a:buClr>
                <a:srgbClr val="151617"/>
              </a:buClr>
              <a:buSzPts val="1900"/>
              <a:buFont typeface="Montserrat Black"/>
              <a:buNone/>
            </a:pPr>
            <a:r>
              <a:rPr b="1" i="0" lang="en-US" sz="1900" u="none" cap="none" strike="noStrike">
                <a:solidFill>
                  <a:srgbClr val="151617"/>
                </a:solidFill>
                <a:latin typeface="Montserrat Black"/>
                <a:ea typeface="Montserrat Black"/>
                <a:cs typeface="Montserrat Black"/>
                <a:sym typeface="Montserrat Black"/>
              </a:rPr>
              <a:t>Guided Walk Recommender</a:t>
            </a:r>
            <a:endParaRPr b="0" i="0" sz="1900" u="none" cap="none" strike="noStrike"/>
          </a:p>
        </p:txBody>
      </p:sp>
      <p:sp>
        <p:nvSpPr>
          <p:cNvPr id="211" name="Google Shape;211;p22"/>
          <p:cNvSpPr/>
          <p:nvPr/>
        </p:nvSpPr>
        <p:spPr>
          <a:xfrm>
            <a:off x="785813" y="2653546"/>
            <a:ext cx="5547122" cy="1257300"/>
          </a:xfrm>
          <a:prstGeom prst="rect">
            <a:avLst/>
          </a:prstGeom>
          <a:noFill/>
          <a:ln>
            <a:noFill/>
          </a:ln>
        </p:spPr>
        <p:txBody>
          <a:bodyPr anchorCtr="0" anchor="t" bIns="0" lIns="0" spcFirstLastPara="1" rIns="0" wrap="square" tIns="0">
            <a:noAutofit/>
          </a:bodyPr>
          <a:lstStyle/>
          <a:p>
            <a:pPr indent="0" lvl="0" marL="0" marR="0" rtl="0" algn="r">
              <a:lnSpc>
                <a:spcPct val="163333"/>
              </a:lnSpc>
              <a:spcBef>
                <a:spcPts val="0"/>
              </a:spcBef>
              <a:spcAft>
                <a:spcPts val="0"/>
              </a:spcAft>
              <a:buClr>
                <a:srgbClr val="151617"/>
              </a:buClr>
              <a:buSzPts val="1500"/>
              <a:buFont typeface="Inconsolata"/>
              <a:buNone/>
            </a:pPr>
            <a:r>
              <a:rPr b="0" i="0" lang="en-US" sz="1500" u="none" cap="none" strike="noStrike">
                <a:solidFill>
                  <a:srgbClr val="151617"/>
                </a:solidFill>
                <a:latin typeface="Inconsolata"/>
                <a:ea typeface="Inconsolata"/>
                <a:cs typeface="Inconsolata"/>
                <a:sym typeface="Inconsolata"/>
              </a:rPr>
              <a:t>Uses Dijkstra-based pathfinding to maximize cumulative cultural connection between start and end points. Returns ordered itinerary optimizing for meaningful transitions.</a:t>
            </a:r>
            <a:endParaRPr b="0" i="0" sz="1500" u="none" cap="none" strike="noStrike"/>
          </a:p>
        </p:txBody>
      </p:sp>
      <p:sp>
        <p:nvSpPr>
          <p:cNvPr id="212" name="Google Shape;212;p22"/>
          <p:cNvSpPr/>
          <p:nvPr/>
        </p:nvSpPr>
        <p:spPr>
          <a:xfrm>
            <a:off x="785813" y="4028718"/>
            <a:ext cx="5547122" cy="628650"/>
          </a:xfrm>
          <a:prstGeom prst="rect">
            <a:avLst/>
          </a:prstGeom>
          <a:noFill/>
          <a:ln>
            <a:noFill/>
          </a:ln>
        </p:spPr>
        <p:txBody>
          <a:bodyPr anchorCtr="0" anchor="t" bIns="0" lIns="0" spcFirstLastPara="1" rIns="0" wrap="square" tIns="0">
            <a:noAutofit/>
          </a:bodyPr>
          <a:lstStyle/>
          <a:p>
            <a:pPr indent="0" lvl="0" marL="0" marR="0" rtl="0" algn="r">
              <a:lnSpc>
                <a:spcPct val="163333"/>
              </a:lnSpc>
              <a:spcBef>
                <a:spcPts val="0"/>
              </a:spcBef>
              <a:spcAft>
                <a:spcPts val="0"/>
              </a:spcAft>
              <a:buClr>
                <a:srgbClr val="151617"/>
              </a:buClr>
              <a:buSzPts val="1500"/>
              <a:buFont typeface="Inconsolata"/>
              <a:buNone/>
            </a:pPr>
            <a:r>
              <a:rPr b="1" i="0" lang="en-US" sz="1500" u="none" cap="none" strike="noStrike">
                <a:solidFill>
                  <a:srgbClr val="151617"/>
                </a:solidFill>
                <a:latin typeface="Inconsolata"/>
                <a:ea typeface="Inconsolata"/>
                <a:cs typeface="Inconsolata"/>
                <a:sym typeface="Inconsolata"/>
              </a:rPr>
              <a:t>Best for:</a:t>
            </a:r>
            <a:r>
              <a:rPr b="0" i="0" lang="en-US" sz="1500" u="none" cap="none" strike="noStrike">
                <a:solidFill>
                  <a:srgbClr val="151617"/>
                </a:solidFill>
                <a:latin typeface="Inconsolata"/>
                <a:ea typeface="Inconsolata"/>
                <a:cs typeface="Inconsolata"/>
                <a:sym typeface="Inconsolata"/>
              </a:rPr>
              <a:t> Start → end recommendations with clear destinations</a:t>
            </a:r>
            <a:endParaRPr b="0" i="0" sz="1500" u="none" cap="none" strike="noStrike"/>
          </a:p>
        </p:txBody>
      </p:sp>
      <p:sp>
        <p:nvSpPr>
          <p:cNvPr id="213" name="Google Shape;213;p22"/>
          <p:cNvSpPr/>
          <p:nvPr/>
        </p:nvSpPr>
        <p:spPr>
          <a:xfrm>
            <a:off x="7513320" y="3549491"/>
            <a:ext cx="589359" cy="22860"/>
          </a:xfrm>
          <a:prstGeom prst="roundRect">
            <a:avLst>
              <a:gd fmla="val 4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7094220" y="3339941"/>
            <a:ext cx="441960" cy="441960"/>
          </a:xfrm>
          <a:prstGeom prst="roundRect">
            <a:avLst>
              <a:gd fmla="val 2069" name="adj"/>
            </a:avLst>
          </a:prstGeom>
          <a:solidFill>
            <a:srgbClr val="F8ECE4"/>
          </a:solidFill>
          <a:ln cap="flat" cmpd="sng" w="9525">
            <a:solidFill>
              <a:srgbClr val="151617"/>
            </a:solidFill>
            <a:prstDash val="solid"/>
            <a:round/>
            <a:headEnd len="sm" w="sm" type="none"/>
            <a:tailEnd len="sm" w="sm" type="none"/>
          </a:ln>
          <a:effectLst>
            <a:outerShdw rotWithShape="0" algn="bl" dir="2700000" dist="1778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7167860" y="3376732"/>
            <a:ext cx="294680" cy="36837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1617"/>
              </a:buClr>
              <a:buSzPts val="2300"/>
              <a:buFont typeface="Montserrat Black"/>
              <a:buNone/>
            </a:pPr>
            <a:r>
              <a:rPr b="1" i="0" lang="en-US" sz="2300" u="none" cap="none" strike="noStrike">
                <a:solidFill>
                  <a:srgbClr val="151617"/>
                </a:solidFill>
                <a:latin typeface="Montserrat Black"/>
                <a:ea typeface="Montserrat Black"/>
                <a:cs typeface="Montserrat Black"/>
                <a:sym typeface="Montserrat Black"/>
              </a:rPr>
              <a:t>2</a:t>
            </a:r>
            <a:endParaRPr b="0" i="0" sz="2300" u="none" cap="none" strike="noStrike"/>
          </a:p>
        </p:txBody>
      </p:sp>
      <p:sp>
        <p:nvSpPr>
          <p:cNvPr id="216" name="Google Shape;216;p22"/>
          <p:cNvSpPr/>
          <p:nvPr/>
        </p:nvSpPr>
        <p:spPr>
          <a:xfrm>
            <a:off x="8297479" y="3407450"/>
            <a:ext cx="6332700" cy="306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51617"/>
              </a:buClr>
              <a:buSzPts val="1900"/>
              <a:buFont typeface="Montserrat Black"/>
              <a:buNone/>
            </a:pPr>
            <a:r>
              <a:rPr b="1" i="0" lang="en-US" sz="1900" u="none" cap="none" strike="noStrike">
                <a:solidFill>
                  <a:srgbClr val="151617"/>
                </a:solidFill>
                <a:latin typeface="Montserrat Black"/>
                <a:ea typeface="Montserrat Black"/>
                <a:cs typeface="Montserrat Black"/>
                <a:sym typeface="Montserrat Black"/>
              </a:rPr>
              <a:t>Exploratory Walk Recommender</a:t>
            </a:r>
            <a:endParaRPr b="0" i="0" sz="1900" u="none" cap="none" strike="noStrike"/>
          </a:p>
        </p:txBody>
      </p:sp>
      <p:sp>
        <p:nvSpPr>
          <p:cNvPr id="217" name="Google Shape;217;p22"/>
          <p:cNvSpPr/>
          <p:nvPr/>
        </p:nvSpPr>
        <p:spPr>
          <a:xfrm>
            <a:off x="8297466" y="3832265"/>
            <a:ext cx="5547122" cy="94297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151617"/>
              </a:buClr>
              <a:buSzPts val="1500"/>
              <a:buFont typeface="Inconsolata"/>
              <a:buNone/>
            </a:pPr>
            <a:r>
              <a:rPr b="0" i="0" lang="en-US" sz="1500" u="none" cap="none" strike="noStrike">
                <a:solidFill>
                  <a:srgbClr val="151617"/>
                </a:solidFill>
                <a:latin typeface="Inconsolata"/>
                <a:ea typeface="Inconsolata"/>
                <a:cs typeface="Inconsolata"/>
                <a:sym typeface="Inconsolata"/>
              </a:rPr>
              <a:t>Random walk with small teleportation probability, balancing local context with global serendipity. Prevents getting trapped in dense local clusters.</a:t>
            </a:r>
            <a:endParaRPr b="0" i="0" sz="1500" u="none" cap="none" strike="noStrike"/>
          </a:p>
        </p:txBody>
      </p:sp>
      <p:sp>
        <p:nvSpPr>
          <p:cNvPr id="218" name="Google Shape;218;p22"/>
          <p:cNvSpPr/>
          <p:nvPr/>
        </p:nvSpPr>
        <p:spPr>
          <a:xfrm>
            <a:off x="8297466" y="4893112"/>
            <a:ext cx="5547122" cy="62865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151617"/>
              </a:buClr>
              <a:buSzPts val="1500"/>
              <a:buFont typeface="Inconsolata"/>
              <a:buNone/>
            </a:pPr>
            <a:r>
              <a:rPr b="1" i="0" lang="en-US" sz="1500" u="none" cap="none" strike="noStrike">
                <a:solidFill>
                  <a:srgbClr val="151617"/>
                </a:solidFill>
                <a:latin typeface="Inconsolata"/>
                <a:ea typeface="Inconsolata"/>
                <a:cs typeface="Inconsolata"/>
                <a:sym typeface="Inconsolata"/>
              </a:rPr>
              <a:t>Best for:</a:t>
            </a:r>
            <a:r>
              <a:rPr b="0" i="0" lang="en-US" sz="1500" u="none" cap="none" strike="noStrike">
                <a:solidFill>
                  <a:srgbClr val="151617"/>
                </a:solidFill>
                <a:latin typeface="Inconsolata"/>
                <a:ea typeface="Inconsolata"/>
                <a:cs typeface="Inconsolata"/>
                <a:sym typeface="Inconsolata"/>
              </a:rPr>
              <a:t> Open-ended exploration with occasional surprises</a:t>
            </a:r>
            <a:endParaRPr b="0" i="0" sz="1500" u="none" cap="none" strike="noStrike"/>
          </a:p>
        </p:txBody>
      </p:sp>
      <p:sp>
        <p:nvSpPr>
          <p:cNvPr id="219" name="Google Shape;219;p22"/>
          <p:cNvSpPr/>
          <p:nvPr/>
        </p:nvSpPr>
        <p:spPr>
          <a:xfrm>
            <a:off x="6527721" y="5259824"/>
            <a:ext cx="589359" cy="22860"/>
          </a:xfrm>
          <a:prstGeom prst="roundRect">
            <a:avLst>
              <a:gd fmla="val 4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7094220" y="5050274"/>
            <a:ext cx="441960" cy="441960"/>
          </a:xfrm>
          <a:prstGeom prst="roundRect">
            <a:avLst>
              <a:gd fmla="val 2069" name="adj"/>
            </a:avLst>
          </a:prstGeom>
          <a:solidFill>
            <a:srgbClr val="F8ECE4"/>
          </a:solidFill>
          <a:ln cap="flat" cmpd="sng" w="9525">
            <a:solidFill>
              <a:srgbClr val="151617"/>
            </a:solidFill>
            <a:prstDash val="solid"/>
            <a:round/>
            <a:headEnd len="sm" w="sm" type="none"/>
            <a:tailEnd len="sm" w="sm" type="none"/>
          </a:ln>
          <a:effectLst>
            <a:outerShdw rotWithShape="0" algn="bl" dir="2700000" dist="1778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7167860" y="5087064"/>
            <a:ext cx="294680" cy="36837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1617"/>
              </a:buClr>
              <a:buSzPts val="2300"/>
              <a:buFont typeface="Montserrat Black"/>
              <a:buNone/>
            </a:pPr>
            <a:r>
              <a:rPr b="1" i="0" lang="en-US" sz="2300" u="none" cap="none" strike="noStrike">
                <a:solidFill>
                  <a:srgbClr val="151617"/>
                </a:solidFill>
                <a:latin typeface="Montserrat Black"/>
                <a:ea typeface="Montserrat Black"/>
                <a:cs typeface="Montserrat Black"/>
                <a:sym typeface="Montserrat Black"/>
              </a:rPr>
              <a:t>3</a:t>
            </a:r>
            <a:endParaRPr b="0" i="0" sz="2300" u="none" cap="none" strike="noStrike"/>
          </a:p>
        </p:txBody>
      </p:sp>
      <p:sp>
        <p:nvSpPr>
          <p:cNvPr id="222" name="Google Shape;222;p22"/>
          <p:cNvSpPr/>
          <p:nvPr/>
        </p:nvSpPr>
        <p:spPr>
          <a:xfrm>
            <a:off x="785818" y="5117775"/>
            <a:ext cx="5547000" cy="306900"/>
          </a:xfrm>
          <a:prstGeom prst="rect">
            <a:avLst/>
          </a:prstGeom>
          <a:noFill/>
          <a:ln>
            <a:noFill/>
          </a:ln>
        </p:spPr>
        <p:txBody>
          <a:bodyPr anchorCtr="0" anchor="t" bIns="0" lIns="0" spcFirstLastPara="1" rIns="0" wrap="square" tIns="0">
            <a:noAutofit/>
          </a:bodyPr>
          <a:lstStyle/>
          <a:p>
            <a:pPr indent="0" lvl="0" marL="0" marR="0" rtl="0" algn="r">
              <a:lnSpc>
                <a:spcPct val="126315"/>
              </a:lnSpc>
              <a:spcBef>
                <a:spcPts val="0"/>
              </a:spcBef>
              <a:spcAft>
                <a:spcPts val="0"/>
              </a:spcAft>
              <a:buClr>
                <a:srgbClr val="151617"/>
              </a:buClr>
              <a:buSzPts val="1900"/>
              <a:buFont typeface="Montserrat Black"/>
              <a:buNone/>
            </a:pPr>
            <a:r>
              <a:rPr b="1" i="0" lang="en-US" sz="1900" u="none" cap="none" strike="noStrike">
                <a:solidFill>
                  <a:srgbClr val="151617"/>
                </a:solidFill>
                <a:latin typeface="Montserrat Black"/>
                <a:ea typeface="Montserrat Black"/>
                <a:cs typeface="Montserrat Black"/>
                <a:sym typeface="Montserrat Black"/>
              </a:rPr>
              <a:t>Guided Exploratory Walk</a:t>
            </a:r>
            <a:endParaRPr b="0" i="0" sz="1900" u="none" cap="none" strike="noStrike"/>
          </a:p>
        </p:txBody>
      </p:sp>
      <p:sp>
        <p:nvSpPr>
          <p:cNvPr id="223" name="Google Shape;223;p22"/>
          <p:cNvSpPr/>
          <p:nvPr/>
        </p:nvSpPr>
        <p:spPr>
          <a:xfrm>
            <a:off x="785813" y="5542598"/>
            <a:ext cx="5547122" cy="942975"/>
          </a:xfrm>
          <a:prstGeom prst="rect">
            <a:avLst/>
          </a:prstGeom>
          <a:noFill/>
          <a:ln>
            <a:noFill/>
          </a:ln>
        </p:spPr>
        <p:txBody>
          <a:bodyPr anchorCtr="0" anchor="t" bIns="0" lIns="0" spcFirstLastPara="1" rIns="0" wrap="square" tIns="0">
            <a:noAutofit/>
          </a:bodyPr>
          <a:lstStyle/>
          <a:p>
            <a:pPr indent="0" lvl="0" marL="0" marR="0" rtl="0" algn="r">
              <a:lnSpc>
                <a:spcPct val="163333"/>
              </a:lnSpc>
              <a:spcBef>
                <a:spcPts val="0"/>
              </a:spcBef>
              <a:spcAft>
                <a:spcPts val="0"/>
              </a:spcAft>
              <a:buClr>
                <a:srgbClr val="151617"/>
              </a:buClr>
              <a:buSzPts val="1500"/>
              <a:buFont typeface="Inconsolata"/>
              <a:buNone/>
            </a:pPr>
            <a:r>
              <a:rPr b="0" i="0" lang="en-US" sz="1500" u="none" cap="none" strike="noStrike">
                <a:solidFill>
                  <a:srgbClr val="151617"/>
                </a:solidFill>
                <a:latin typeface="Inconsolata"/>
                <a:ea typeface="Inconsolata"/>
                <a:cs typeface="Inconsolata"/>
                <a:sym typeface="Inconsolata"/>
              </a:rPr>
              <a:t>Bias-random-walk toward destination using proximity scoring. Produces engaging, thematic journeys that feel both purposeful and surprising.</a:t>
            </a:r>
            <a:endParaRPr b="0" i="0" sz="1500" u="none" cap="none" strike="noStrike"/>
          </a:p>
        </p:txBody>
      </p:sp>
      <p:sp>
        <p:nvSpPr>
          <p:cNvPr id="224" name="Google Shape;224;p22"/>
          <p:cNvSpPr/>
          <p:nvPr/>
        </p:nvSpPr>
        <p:spPr>
          <a:xfrm>
            <a:off x="785813" y="6603444"/>
            <a:ext cx="5547122" cy="314325"/>
          </a:xfrm>
          <a:prstGeom prst="rect">
            <a:avLst/>
          </a:prstGeom>
          <a:noFill/>
          <a:ln>
            <a:noFill/>
          </a:ln>
        </p:spPr>
        <p:txBody>
          <a:bodyPr anchorCtr="0" anchor="t" bIns="0" lIns="0" spcFirstLastPara="1" rIns="0" wrap="square" tIns="0">
            <a:noAutofit/>
          </a:bodyPr>
          <a:lstStyle/>
          <a:p>
            <a:pPr indent="0" lvl="0" marL="0" marR="0" rtl="0" algn="r">
              <a:lnSpc>
                <a:spcPct val="163333"/>
              </a:lnSpc>
              <a:spcBef>
                <a:spcPts val="0"/>
              </a:spcBef>
              <a:spcAft>
                <a:spcPts val="0"/>
              </a:spcAft>
              <a:buClr>
                <a:srgbClr val="151617"/>
              </a:buClr>
              <a:buSzPts val="1500"/>
              <a:buFont typeface="Inconsolata"/>
              <a:buNone/>
            </a:pPr>
            <a:r>
              <a:rPr b="1" i="0" lang="en-US" sz="1500" u="none" cap="none" strike="noStrike">
                <a:solidFill>
                  <a:srgbClr val="151617"/>
                </a:solidFill>
                <a:latin typeface="Inconsolata"/>
                <a:ea typeface="Inconsolata"/>
                <a:cs typeface="Inconsolata"/>
                <a:sym typeface="Inconsolata"/>
              </a:rPr>
              <a:t>Best for:</a:t>
            </a:r>
            <a:r>
              <a:rPr b="0" i="0" lang="en-US" sz="1500" u="none" cap="none" strike="noStrike">
                <a:solidFill>
                  <a:srgbClr val="151617"/>
                </a:solidFill>
                <a:latin typeface="Inconsolata"/>
                <a:ea typeface="Inconsolata"/>
                <a:cs typeface="Inconsolata"/>
                <a:sym typeface="Inconsolata"/>
              </a:rPr>
              <a:t> Balanced exploration with directional guidance</a:t>
            </a:r>
            <a:endParaRPr b="0" i="0" sz="1500" u="none" cap="none" strike="noStrike"/>
          </a:p>
        </p:txBody>
      </p:sp>
      <p:sp>
        <p:nvSpPr>
          <p:cNvPr id="225" name="Google Shape;225;p22"/>
          <p:cNvSpPr/>
          <p:nvPr/>
        </p:nvSpPr>
        <p:spPr>
          <a:xfrm>
            <a:off x="785813" y="7296031"/>
            <a:ext cx="13058775" cy="31432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SzPts val="1500"/>
              <a:buFont typeface="Arial"/>
              <a:buNone/>
            </a:pPr>
            <a:r>
              <a:t/>
            </a:r>
            <a:endParaRPr b="0" i="0" sz="1500" u="none" cap="none" strike="noStrike"/>
          </a:p>
        </p:txBody>
      </p:sp>
      <p:pic>
        <p:nvPicPr>
          <p:cNvPr id="226" name="Google Shape;226;p22"/>
          <p:cNvPicPr preferRelativeResize="0"/>
          <p:nvPr/>
        </p:nvPicPr>
        <p:blipFill>
          <a:blip r:embed="rId3">
            <a:alphaModFix/>
          </a:blip>
          <a:stretch>
            <a:fillRect/>
          </a:stretch>
        </p:blipFill>
        <p:spPr>
          <a:xfrm>
            <a:off x="11887205" y="7791462"/>
            <a:ext cx="2743200" cy="43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p:nvPr/>
        </p:nvSpPr>
        <p:spPr>
          <a:xfrm>
            <a:off x="674799" y="764504"/>
            <a:ext cx="7635000" cy="584100"/>
          </a:xfrm>
          <a:prstGeom prst="rect">
            <a:avLst/>
          </a:prstGeom>
          <a:noFill/>
          <a:ln>
            <a:noFill/>
          </a:ln>
        </p:spPr>
        <p:txBody>
          <a:bodyPr anchorCtr="0" anchor="t" bIns="0" lIns="0" spcFirstLastPara="1" rIns="0" wrap="square" tIns="0">
            <a:noAutofit/>
          </a:bodyPr>
          <a:lstStyle/>
          <a:p>
            <a:pPr indent="0" lvl="0" marL="0" marR="0" rtl="0" algn="l">
              <a:lnSpc>
                <a:spcPct val="124657"/>
              </a:lnSpc>
              <a:spcBef>
                <a:spcPts val="0"/>
              </a:spcBef>
              <a:spcAft>
                <a:spcPts val="0"/>
              </a:spcAft>
              <a:buClr>
                <a:srgbClr val="151617"/>
              </a:buClr>
              <a:buSzPts val="3650"/>
              <a:buFont typeface="Montserrat Black"/>
              <a:buNone/>
            </a:pPr>
            <a:r>
              <a:rPr b="1" i="0" lang="en-US" sz="3650" u="none" cap="none" strike="noStrike">
                <a:solidFill>
                  <a:srgbClr val="151617"/>
                </a:solidFill>
                <a:latin typeface="Montserrat Black"/>
                <a:ea typeface="Montserrat Black"/>
                <a:cs typeface="Montserrat Black"/>
                <a:sym typeface="Montserrat Black"/>
              </a:rPr>
              <a:t>Dashboard &amp; User </a:t>
            </a:r>
            <a:endParaRPr b="1" i="0" sz="3650" u="none" cap="none" strike="noStrike">
              <a:solidFill>
                <a:srgbClr val="151617"/>
              </a:solidFill>
              <a:latin typeface="Montserrat Black"/>
              <a:ea typeface="Montserrat Black"/>
              <a:cs typeface="Montserrat Black"/>
              <a:sym typeface="Montserrat Black"/>
            </a:endParaRPr>
          </a:p>
          <a:p>
            <a:pPr indent="0" lvl="0" marL="0" marR="0" rtl="0" algn="l">
              <a:lnSpc>
                <a:spcPct val="124657"/>
              </a:lnSpc>
              <a:spcBef>
                <a:spcPts val="0"/>
              </a:spcBef>
              <a:spcAft>
                <a:spcPts val="0"/>
              </a:spcAft>
              <a:buClr>
                <a:srgbClr val="151617"/>
              </a:buClr>
              <a:buSzPts val="3650"/>
              <a:buFont typeface="Montserrat Black"/>
              <a:buNone/>
            </a:pPr>
            <a:r>
              <a:rPr b="1" i="0" lang="en-US" sz="3650" u="none" cap="none" strike="noStrike">
                <a:solidFill>
                  <a:srgbClr val="151617"/>
                </a:solidFill>
                <a:latin typeface="Montserrat Black"/>
                <a:ea typeface="Montserrat Black"/>
                <a:cs typeface="Montserrat Black"/>
                <a:sym typeface="Montserrat Black"/>
              </a:rPr>
              <a:t>Interaction.</a:t>
            </a:r>
            <a:endParaRPr b="0" i="0" sz="3650" u="none" cap="none" strike="noStrike"/>
          </a:p>
        </p:txBody>
      </p:sp>
      <p:sp>
        <p:nvSpPr>
          <p:cNvPr id="233" name="Google Shape;233;p23"/>
          <p:cNvSpPr/>
          <p:nvPr/>
        </p:nvSpPr>
        <p:spPr>
          <a:xfrm>
            <a:off x="747476" y="2007525"/>
            <a:ext cx="6178500" cy="350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200"/>
              <a:buFont typeface="Montserrat Black"/>
              <a:buNone/>
            </a:pPr>
            <a:r>
              <a:rPr b="1" i="0" lang="en-US" sz="2200" u="none" cap="none" strike="noStrike">
                <a:solidFill>
                  <a:srgbClr val="151617"/>
                </a:solidFill>
                <a:latin typeface="Montserrat Black"/>
                <a:ea typeface="Montserrat Black"/>
                <a:cs typeface="Montserrat Black"/>
                <a:sym typeface="Montserrat Black"/>
              </a:rPr>
              <a:t>Key Interface Elements</a:t>
            </a:r>
            <a:endParaRPr b="0" i="0" sz="2200" u="none" cap="none" strike="noStrike"/>
          </a:p>
        </p:txBody>
      </p:sp>
      <p:sp>
        <p:nvSpPr>
          <p:cNvPr id="234" name="Google Shape;234;p23"/>
          <p:cNvSpPr/>
          <p:nvPr/>
        </p:nvSpPr>
        <p:spPr>
          <a:xfrm>
            <a:off x="747474" y="2544604"/>
            <a:ext cx="4001810" cy="59817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1" i="0" lang="en-US" sz="1450" u="none" cap="none" strike="noStrike">
                <a:solidFill>
                  <a:srgbClr val="151617"/>
                </a:solidFill>
                <a:latin typeface="Inconsolata"/>
                <a:ea typeface="Inconsolata"/>
                <a:cs typeface="Inconsolata"/>
                <a:sym typeface="Inconsolata"/>
              </a:rPr>
              <a:t>Search box:</a:t>
            </a:r>
            <a:r>
              <a:rPr b="0" i="0" lang="en-US" sz="1450" u="none" cap="none" strike="noStrike">
                <a:solidFill>
                  <a:srgbClr val="151617"/>
                </a:solidFill>
                <a:latin typeface="Inconsolata"/>
                <a:ea typeface="Inconsolata"/>
                <a:cs typeface="Inconsolata"/>
                <a:sym typeface="Inconsolata"/>
              </a:rPr>
              <a:t> Free-text input for natural queries</a:t>
            </a:r>
            <a:endParaRPr b="0" i="0" sz="1450" u="none" cap="none" strike="noStrike"/>
          </a:p>
        </p:txBody>
      </p:sp>
      <p:sp>
        <p:nvSpPr>
          <p:cNvPr id="235" name="Google Shape;235;p23"/>
          <p:cNvSpPr/>
          <p:nvPr/>
        </p:nvSpPr>
        <p:spPr>
          <a:xfrm>
            <a:off x="747474" y="3208139"/>
            <a:ext cx="4001810" cy="59817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1" i="0" lang="en-US" sz="1450" u="none" cap="none" strike="noStrike">
                <a:solidFill>
                  <a:srgbClr val="151617"/>
                </a:solidFill>
                <a:latin typeface="Inconsolata"/>
                <a:ea typeface="Inconsolata"/>
                <a:cs typeface="Inconsolata"/>
                <a:sym typeface="Inconsolata"/>
              </a:rPr>
              <a:t>Network view:</a:t>
            </a:r>
            <a:r>
              <a:rPr b="0" i="0" lang="en-US" sz="1450" u="none" cap="none" strike="noStrike">
                <a:solidFill>
                  <a:srgbClr val="151617"/>
                </a:solidFill>
                <a:latin typeface="Inconsolata"/>
                <a:ea typeface="Inconsolata"/>
                <a:cs typeface="Inconsolata"/>
                <a:sym typeface="Inconsolata"/>
              </a:rPr>
              <a:t> Highlighted graph with weighted edges</a:t>
            </a:r>
            <a:endParaRPr b="0" i="0" sz="1450" u="none" cap="none" strike="noStrike"/>
          </a:p>
        </p:txBody>
      </p:sp>
      <p:sp>
        <p:nvSpPr>
          <p:cNvPr id="236" name="Google Shape;236;p23"/>
          <p:cNvSpPr/>
          <p:nvPr/>
        </p:nvSpPr>
        <p:spPr>
          <a:xfrm>
            <a:off x="747474" y="3871674"/>
            <a:ext cx="4001810" cy="59817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1" i="0" lang="en-US" sz="1450" u="none" cap="none" strike="noStrike">
                <a:solidFill>
                  <a:srgbClr val="151617"/>
                </a:solidFill>
                <a:latin typeface="Inconsolata"/>
                <a:ea typeface="Inconsolata"/>
                <a:cs typeface="Inconsolata"/>
                <a:sym typeface="Inconsolata"/>
              </a:rPr>
              <a:t>Recommendation pane:</a:t>
            </a:r>
            <a:r>
              <a:rPr b="0" i="0" lang="en-US" sz="1450" u="none" cap="none" strike="noStrike">
                <a:solidFill>
                  <a:srgbClr val="151617"/>
                </a:solidFill>
                <a:latin typeface="Inconsolata"/>
                <a:ea typeface="Inconsolata"/>
                <a:cs typeface="Inconsolata"/>
                <a:sym typeface="Inconsolata"/>
              </a:rPr>
              <a:t> Ranked results with explanations</a:t>
            </a:r>
            <a:endParaRPr b="0" i="0" sz="1450" u="none" cap="none" strike="noStrike"/>
          </a:p>
        </p:txBody>
      </p:sp>
      <p:sp>
        <p:nvSpPr>
          <p:cNvPr id="237" name="Google Shape;237;p23"/>
          <p:cNvSpPr/>
          <p:nvPr/>
        </p:nvSpPr>
        <p:spPr>
          <a:xfrm>
            <a:off x="747474" y="4535210"/>
            <a:ext cx="4001810" cy="59817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1" i="0" lang="en-US" sz="1450" u="none" cap="none" strike="noStrike">
                <a:solidFill>
                  <a:srgbClr val="151617"/>
                </a:solidFill>
                <a:latin typeface="Inconsolata"/>
                <a:ea typeface="Inconsolata"/>
                <a:cs typeface="Inconsolata"/>
                <a:sym typeface="Inconsolata"/>
              </a:rPr>
              <a:t>Path overlay:</a:t>
            </a:r>
            <a:r>
              <a:rPr b="0" i="0" lang="en-US" sz="1450" u="none" cap="none" strike="noStrike">
                <a:solidFill>
                  <a:srgbClr val="151617"/>
                </a:solidFill>
                <a:latin typeface="Inconsolata"/>
                <a:ea typeface="Inconsolata"/>
                <a:cs typeface="Inconsolata"/>
                <a:sym typeface="Inconsolata"/>
              </a:rPr>
              <a:t> Visual itinerary on network</a:t>
            </a:r>
            <a:endParaRPr b="0" i="0" sz="1450" u="none" cap="none" strike="noStrike"/>
          </a:p>
        </p:txBody>
      </p:sp>
      <p:sp>
        <p:nvSpPr>
          <p:cNvPr id="238" name="Google Shape;238;p23"/>
          <p:cNvSpPr/>
          <p:nvPr/>
        </p:nvSpPr>
        <p:spPr>
          <a:xfrm>
            <a:off x="747474" y="5198745"/>
            <a:ext cx="4001810" cy="59817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1" i="0" lang="en-US" sz="1450" u="none" cap="none" strike="noStrike">
                <a:solidFill>
                  <a:srgbClr val="151617"/>
                </a:solidFill>
                <a:latin typeface="Inconsolata"/>
                <a:ea typeface="Inconsolata"/>
                <a:cs typeface="Inconsolata"/>
                <a:sym typeface="Inconsolata"/>
              </a:rPr>
              <a:t>Explanation badges:</a:t>
            </a:r>
            <a:r>
              <a:rPr b="0" i="0" lang="en-US" sz="1450" u="none" cap="none" strike="noStrike">
                <a:solidFill>
                  <a:srgbClr val="151617"/>
                </a:solidFill>
                <a:latin typeface="Inconsolata"/>
                <a:ea typeface="Inconsolata"/>
                <a:cs typeface="Inconsolata"/>
                <a:sym typeface="Inconsolata"/>
              </a:rPr>
              <a:t> "Why recommended" justifications</a:t>
            </a:r>
            <a:endParaRPr b="0" i="0" sz="1450" u="none" cap="none" strike="noStrike"/>
          </a:p>
        </p:txBody>
      </p:sp>
      <p:sp>
        <p:nvSpPr>
          <p:cNvPr id="239" name="Google Shape;239;p23"/>
          <p:cNvSpPr/>
          <p:nvPr/>
        </p:nvSpPr>
        <p:spPr>
          <a:xfrm>
            <a:off x="4994675" y="2005051"/>
            <a:ext cx="2803200" cy="350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200"/>
              <a:buFont typeface="Montserrat Black"/>
              <a:buNone/>
            </a:pPr>
            <a:r>
              <a:rPr b="1" i="0" lang="en-US" sz="2200" u="none" cap="none" strike="noStrike">
                <a:solidFill>
                  <a:srgbClr val="151617"/>
                </a:solidFill>
                <a:latin typeface="Montserrat Black"/>
                <a:ea typeface="Montserrat Black"/>
                <a:cs typeface="Montserrat Black"/>
                <a:sym typeface="Montserrat Black"/>
              </a:rPr>
              <a:t>Example Flow</a:t>
            </a:r>
            <a:endParaRPr b="0" i="0" sz="2200" u="none" cap="none" strike="noStrike"/>
          </a:p>
        </p:txBody>
      </p:sp>
      <p:sp>
        <p:nvSpPr>
          <p:cNvPr id="240" name="Google Shape;240;p23"/>
          <p:cNvSpPr/>
          <p:nvPr/>
        </p:nvSpPr>
        <p:spPr>
          <a:xfrm>
            <a:off x="4994675" y="2534079"/>
            <a:ext cx="3191400" cy="2991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1" i="0" lang="en-US" sz="1450" u="none" cap="none" strike="noStrike">
                <a:solidFill>
                  <a:srgbClr val="151617"/>
                </a:solidFill>
                <a:latin typeface="Inconsolata"/>
                <a:ea typeface="Inconsolata"/>
                <a:cs typeface="Inconsolata"/>
                <a:sym typeface="Inconsolata"/>
              </a:rPr>
              <a:t>Query:</a:t>
            </a:r>
            <a:r>
              <a:rPr b="0" i="0" lang="en-US" sz="1450" u="none" cap="none" strike="noStrike">
                <a:solidFill>
                  <a:srgbClr val="151617"/>
                </a:solidFill>
                <a:latin typeface="Inconsolata"/>
                <a:ea typeface="Inconsolata"/>
                <a:cs typeface="Inconsolata"/>
                <a:sym typeface="Inconsolata"/>
              </a:rPr>
              <a:t> "Charminar"</a:t>
            </a:r>
            <a:endParaRPr b="0" i="0" sz="1450" u="none" cap="none" strike="noStrike"/>
          </a:p>
        </p:txBody>
      </p:sp>
      <p:sp>
        <p:nvSpPr>
          <p:cNvPr id="241" name="Google Shape;241;p23"/>
          <p:cNvSpPr/>
          <p:nvPr/>
        </p:nvSpPr>
        <p:spPr>
          <a:xfrm>
            <a:off x="4994700" y="2949905"/>
            <a:ext cx="3191400" cy="2991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1" i="0" lang="en-US" sz="1450" u="none" cap="none" strike="noStrike">
                <a:solidFill>
                  <a:srgbClr val="151617"/>
                </a:solidFill>
                <a:latin typeface="Inconsolata"/>
                <a:ea typeface="Inconsolata"/>
                <a:cs typeface="Inconsolata"/>
                <a:sym typeface="Inconsolata"/>
              </a:rPr>
              <a:t>Simple Recommender:</a:t>
            </a:r>
            <a:endParaRPr b="0" i="0" sz="1450" u="none" cap="none" strike="noStrike"/>
          </a:p>
        </p:txBody>
      </p:sp>
      <p:sp>
        <p:nvSpPr>
          <p:cNvPr id="242" name="Google Shape;242;p23"/>
          <p:cNvSpPr/>
          <p:nvPr/>
        </p:nvSpPr>
        <p:spPr>
          <a:xfrm>
            <a:off x="4994675" y="3396681"/>
            <a:ext cx="3191400" cy="299100"/>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151617"/>
              </a:buClr>
              <a:buSzPts val="1450"/>
              <a:buFont typeface="Inconsolata"/>
              <a:buChar char="•"/>
            </a:pPr>
            <a:r>
              <a:rPr b="0" i="0" lang="en-US" sz="1450" u="none" cap="none" strike="noStrike">
                <a:solidFill>
                  <a:srgbClr val="151617"/>
                </a:solidFill>
                <a:latin typeface="Inconsolata"/>
                <a:ea typeface="Inconsolata"/>
                <a:cs typeface="Inconsolata"/>
                <a:sym typeface="Inconsolata"/>
              </a:rPr>
              <a:t>Laad Bazaar (weight: 45)</a:t>
            </a:r>
            <a:endParaRPr b="0" i="0" sz="1450" u="none" cap="none" strike="noStrike"/>
          </a:p>
        </p:txBody>
      </p:sp>
      <p:sp>
        <p:nvSpPr>
          <p:cNvPr id="243" name="Google Shape;243;p23"/>
          <p:cNvSpPr/>
          <p:nvPr/>
        </p:nvSpPr>
        <p:spPr>
          <a:xfrm>
            <a:off x="4994700" y="3802295"/>
            <a:ext cx="3191400" cy="299100"/>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151617"/>
              </a:buClr>
              <a:buSzPts val="1450"/>
              <a:buFont typeface="Inconsolata"/>
              <a:buChar char="•"/>
            </a:pPr>
            <a:r>
              <a:rPr b="0" i="0" lang="en-US" sz="1450" u="none" cap="none" strike="noStrike">
                <a:solidFill>
                  <a:srgbClr val="151617"/>
                </a:solidFill>
                <a:latin typeface="Inconsolata"/>
                <a:ea typeface="Inconsolata"/>
                <a:cs typeface="Inconsolata"/>
                <a:sym typeface="Inconsolata"/>
              </a:rPr>
              <a:t>Irani Chai (weight: 38)</a:t>
            </a:r>
            <a:endParaRPr b="0" i="0" sz="1450" u="none" cap="none" strike="noStrike"/>
          </a:p>
        </p:txBody>
      </p:sp>
      <p:sp>
        <p:nvSpPr>
          <p:cNvPr id="244" name="Google Shape;244;p23"/>
          <p:cNvSpPr/>
          <p:nvPr/>
        </p:nvSpPr>
        <p:spPr>
          <a:xfrm>
            <a:off x="4994700" y="4238707"/>
            <a:ext cx="3191400" cy="299100"/>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151617"/>
              </a:buClr>
              <a:buSzPts val="1450"/>
              <a:buFont typeface="Inconsolata"/>
              <a:buChar char="•"/>
            </a:pPr>
            <a:r>
              <a:rPr b="0" i="0" lang="en-US" sz="1450" u="none" cap="none" strike="noStrike">
                <a:solidFill>
                  <a:srgbClr val="151617"/>
                </a:solidFill>
                <a:latin typeface="Inconsolata"/>
                <a:ea typeface="Inconsolata"/>
                <a:cs typeface="Inconsolata"/>
                <a:sym typeface="Inconsolata"/>
              </a:rPr>
              <a:t>Osmania Biscuits (weight: 32)</a:t>
            </a:r>
            <a:endParaRPr b="0" i="0" sz="1450" u="none" cap="none" strike="noStrike"/>
          </a:p>
        </p:txBody>
      </p:sp>
      <p:sp>
        <p:nvSpPr>
          <p:cNvPr id="245" name="Google Shape;245;p23"/>
          <p:cNvSpPr/>
          <p:nvPr/>
        </p:nvSpPr>
        <p:spPr>
          <a:xfrm>
            <a:off x="4749275" y="4684896"/>
            <a:ext cx="3191400" cy="2991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1" i="0" lang="en-US" sz="1450" u="none" cap="none" strike="noStrike">
                <a:solidFill>
                  <a:srgbClr val="151617"/>
                </a:solidFill>
                <a:latin typeface="Inconsolata"/>
                <a:ea typeface="Inconsolata"/>
                <a:cs typeface="Inconsolata"/>
                <a:sym typeface="Inconsolata"/>
              </a:rPr>
              <a:t>Guided Path:</a:t>
            </a:r>
            <a:endParaRPr b="0" i="0" sz="1450" u="none" cap="none" strike="noStrike"/>
          </a:p>
        </p:txBody>
      </p:sp>
      <p:sp>
        <p:nvSpPr>
          <p:cNvPr id="246" name="Google Shape;246;p23"/>
          <p:cNvSpPr/>
          <p:nvPr/>
        </p:nvSpPr>
        <p:spPr>
          <a:xfrm>
            <a:off x="4749275" y="5131097"/>
            <a:ext cx="3191400" cy="5982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0" i="0" lang="en-US" sz="1450" u="none" cap="none" strike="noStrike">
                <a:solidFill>
                  <a:srgbClr val="151617"/>
                </a:solidFill>
                <a:latin typeface="Inconsolata"/>
                <a:ea typeface="Inconsolata"/>
                <a:cs typeface="Inconsolata"/>
                <a:sym typeface="Inconsolata"/>
              </a:rPr>
              <a:t>Charminar → Mecca Masjid → Laad Bazaar → Lumbini Park</a:t>
            </a:r>
            <a:endParaRPr b="0" i="0" sz="1450" u="none" cap="none" strike="noStrike"/>
          </a:p>
        </p:txBody>
      </p:sp>
      <p:sp>
        <p:nvSpPr>
          <p:cNvPr id="247" name="Google Shape;247;p23"/>
          <p:cNvSpPr/>
          <p:nvPr/>
        </p:nvSpPr>
        <p:spPr>
          <a:xfrm>
            <a:off x="4800600" y="5908646"/>
            <a:ext cx="3191400" cy="11964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151617"/>
              </a:buClr>
              <a:buSzPts val="1450"/>
              <a:buFont typeface="Inconsolata"/>
              <a:buNone/>
            </a:pPr>
            <a:r>
              <a:rPr b="0" i="0" lang="en-US" sz="1450" u="none" cap="none" strike="noStrike">
                <a:solidFill>
                  <a:srgbClr val="151617"/>
                </a:solidFill>
                <a:latin typeface="Inconsolata"/>
                <a:ea typeface="Inconsolata"/>
                <a:cs typeface="Inconsolata"/>
                <a:sym typeface="Inconsolata"/>
              </a:rPr>
              <a:t>Each step includes edge weight and cultural connection explanation, building user trust through transparency.</a:t>
            </a:r>
            <a:endParaRPr b="0" i="0" sz="1450" u="none" cap="none" strike="noStrike"/>
          </a:p>
        </p:txBody>
      </p:sp>
      <p:pic>
        <p:nvPicPr>
          <p:cNvPr id="248" name="Google Shape;248;p23"/>
          <p:cNvPicPr preferRelativeResize="0"/>
          <p:nvPr/>
        </p:nvPicPr>
        <p:blipFill>
          <a:blip r:embed="rId3">
            <a:alphaModFix/>
          </a:blip>
          <a:stretch>
            <a:fillRect/>
          </a:stretch>
        </p:blipFill>
        <p:spPr>
          <a:xfrm>
            <a:off x="11887201" y="7791450"/>
            <a:ext cx="2743200" cy="438150"/>
          </a:xfrm>
          <a:prstGeom prst="rect">
            <a:avLst/>
          </a:prstGeom>
          <a:noFill/>
          <a:ln>
            <a:noFill/>
          </a:ln>
        </p:spPr>
      </p:pic>
      <p:pic>
        <p:nvPicPr>
          <p:cNvPr id="249" name="Google Shape;249;p23"/>
          <p:cNvPicPr preferRelativeResize="0"/>
          <p:nvPr/>
        </p:nvPicPr>
        <p:blipFill>
          <a:blip r:embed="rId4">
            <a:alphaModFix/>
          </a:blip>
          <a:stretch>
            <a:fillRect/>
          </a:stretch>
        </p:blipFill>
        <p:spPr>
          <a:xfrm>
            <a:off x="8106150" y="188525"/>
            <a:ext cx="6524251" cy="3208150"/>
          </a:xfrm>
          <a:prstGeom prst="rect">
            <a:avLst/>
          </a:prstGeom>
          <a:noFill/>
          <a:ln>
            <a:noFill/>
          </a:ln>
        </p:spPr>
      </p:pic>
      <p:pic>
        <p:nvPicPr>
          <p:cNvPr id="250" name="Google Shape;250;p23"/>
          <p:cNvPicPr preferRelativeResize="0"/>
          <p:nvPr/>
        </p:nvPicPr>
        <p:blipFill>
          <a:blip r:embed="rId5">
            <a:alphaModFix/>
          </a:blip>
          <a:stretch>
            <a:fillRect/>
          </a:stretch>
        </p:blipFill>
        <p:spPr>
          <a:xfrm>
            <a:off x="8106150" y="3843450"/>
            <a:ext cx="6524251" cy="40653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